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595" r:id="rId2"/>
    <p:sldId id="258" r:id="rId3"/>
    <p:sldId id="260" r:id="rId4"/>
    <p:sldId id="259" r:id="rId5"/>
    <p:sldId id="264" r:id="rId6"/>
    <p:sldId id="266" r:id="rId7"/>
    <p:sldId id="267" r:id="rId8"/>
    <p:sldId id="295" r:id="rId9"/>
    <p:sldId id="468" r:id="rId10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o Narciso" userId="0ef90d8f256726a0" providerId="LiveId" clId="{9A959F71-461B-BA4C-9F55-3651D0737507}"/>
    <pc:docChg chg="delSld">
      <pc:chgData name="Lauro Narciso" userId="0ef90d8f256726a0" providerId="LiveId" clId="{9A959F71-461B-BA4C-9F55-3651D0737507}" dt="2023-07-18T10:08:44.243" v="19" actId="2696"/>
      <pc:docMkLst>
        <pc:docMk/>
      </pc:docMkLst>
      <pc:sldChg chg="del">
        <pc:chgData name="Lauro Narciso" userId="0ef90d8f256726a0" providerId="LiveId" clId="{9A959F71-461B-BA4C-9F55-3651D0737507}" dt="2023-07-18T10:08:44.241" v="18" actId="2696"/>
        <pc:sldMkLst>
          <pc:docMk/>
          <pc:sldMk cId="1693984552" sldId="575"/>
        </pc:sldMkLst>
      </pc:sldChg>
      <pc:sldChg chg="del">
        <pc:chgData name="Lauro Narciso" userId="0ef90d8f256726a0" providerId="LiveId" clId="{9A959F71-461B-BA4C-9F55-3651D0737507}" dt="2023-07-18T10:08:44.233" v="1" actId="2696"/>
        <pc:sldMkLst>
          <pc:docMk/>
          <pc:sldMk cId="1607657185" sldId="576"/>
        </pc:sldMkLst>
      </pc:sldChg>
      <pc:sldChg chg="del">
        <pc:chgData name="Lauro Narciso" userId="0ef90d8f256726a0" providerId="LiveId" clId="{9A959F71-461B-BA4C-9F55-3651D0737507}" dt="2023-07-18T10:08:44.240" v="16" actId="2696"/>
        <pc:sldMkLst>
          <pc:docMk/>
          <pc:sldMk cId="255061741" sldId="577"/>
        </pc:sldMkLst>
      </pc:sldChg>
      <pc:sldChg chg="del">
        <pc:chgData name="Lauro Narciso" userId="0ef90d8f256726a0" providerId="LiveId" clId="{9A959F71-461B-BA4C-9F55-3651D0737507}" dt="2023-07-18T10:08:44.241" v="17" actId="2696"/>
        <pc:sldMkLst>
          <pc:docMk/>
          <pc:sldMk cId="445321575" sldId="578"/>
        </pc:sldMkLst>
      </pc:sldChg>
      <pc:sldChg chg="del">
        <pc:chgData name="Lauro Narciso" userId="0ef90d8f256726a0" providerId="LiveId" clId="{9A959F71-461B-BA4C-9F55-3651D0737507}" dt="2023-07-18T10:08:44.234" v="4" actId="2696"/>
        <pc:sldMkLst>
          <pc:docMk/>
          <pc:sldMk cId="539201230" sldId="579"/>
        </pc:sldMkLst>
      </pc:sldChg>
      <pc:sldChg chg="del">
        <pc:chgData name="Lauro Narciso" userId="0ef90d8f256726a0" providerId="LiveId" clId="{9A959F71-461B-BA4C-9F55-3651D0737507}" dt="2023-07-18T10:08:44.235" v="7" actId="2696"/>
        <pc:sldMkLst>
          <pc:docMk/>
          <pc:sldMk cId="2121565917" sldId="580"/>
        </pc:sldMkLst>
      </pc:sldChg>
      <pc:sldChg chg="del">
        <pc:chgData name="Lauro Narciso" userId="0ef90d8f256726a0" providerId="LiveId" clId="{9A959F71-461B-BA4C-9F55-3651D0737507}" dt="2023-07-18T10:08:44.240" v="14" actId="2696"/>
        <pc:sldMkLst>
          <pc:docMk/>
          <pc:sldMk cId="339892231" sldId="581"/>
        </pc:sldMkLst>
      </pc:sldChg>
      <pc:sldChg chg="del">
        <pc:chgData name="Lauro Narciso" userId="0ef90d8f256726a0" providerId="LiveId" clId="{9A959F71-461B-BA4C-9F55-3651D0737507}" dt="2023-07-18T10:08:44.240" v="15" actId="2696"/>
        <pc:sldMkLst>
          <pc:docMk/>
          <pc:sldMk cId="262225397" sldId="582"/>
        </pc:sldMkLst>
      </pc:sldChg>
      <pc:sldChg chg="del">
        <pc:chgData name="Lauro Narciso" userId="0ef90d8f256726a0" providerId="LiveId" clId="{9A959F71-461B-BA4C-9F55-3651D0737507}" dt="2023-07-18T10:08:44.234" v="3" actId="2696"/>
        <pc:sldMkLst>
          <pc:docMk/>
          <pc:sldMk cId="585803735" sldId="583"/>
        </pc:sldMkLst>
      </pc:sldChg>
      <pc:sldChg chg="del">
        <pc:chgData name="Lauro Narciso" userId="0ef90d8f256726a0" providerId="LiveId" clId="{9A959F71-461B-BA4C-9F55-3651D0737507}" dt="2023-07-18T10:08:44.236" v="10" actId="2696"/>
        <pc:sldMkLst>
          <pc:docMk/>
          <pc:sldMk cId="1538336297" sldId="584"/>
        </pc:sldMkLst>
      </pc:sldChg>
      <pc:sldChg chg="del">
        <pc:chgData name="Lauro Narciso" userId="0ef90d8f256726a0" providerId="LiveId" clId="{9A959F71-461B-BA4C-9F55-3651D0737507}" dt="2023-07-18T10:08:44.233" v="2" actId="2696"/>
        <pc:sldMkLst>
          <pc:docMk/>
          <pc:sldMk cId="1262517446" sldId="585"/>
        </pc:sldMkLst>
      </pc:sldChg>
      <pc:sldChg chg="del">
        <pc:chgData name="Lauro Narciso" userId="0ef90d8f256726a0" providerId="LiveId" clId="{9A959F71-461B-BA4C-9F55-3651D0737507}" dt="2023-07-18T10:08:44.236" v="9" actId="2696"/>
        <pc:sldMkLst>
          <pc:docMk/>
          <pc:sldMk cId="1992282562" sldId="586"/>
        </pc:sldMkLst>
      </pc:sldChg>
      <pc:sldChg chg="del">
        <pc:chgData name="Lauro Narciso" userId="0ef90d8f256726a0" providerId="LiveId" clId="{9A959F71-461B-BA4C-9F55-3651D0737507}" dt="2023-07-18T10:08:44.235" v="6" actId="2696"/>
        <pc:sldMkLst>
          <pc:docMk/>
          <pc:sldMk cId="727995510" sldId="587"/>
        </pc:sldMkLst>
      </pc:sldChg>
      <pc:sldChg chg="del">
        <pc:chgData name="Lauro Narciso" userId="0ef90d8f256726a0" providerId="LiveId" clId="{9A959F71-461B-BA4C-9F55-3651D0737507}" dt="2023-07-18T10:08:44.235" v="5" actId="2696"/>
        <pc:sldMkLst>
          <pc:docMk/>
          <pc:sldMk cId="1206199611" sldId="588"/>
        </pc:sldMkLst>
      </pc:sldChg>
      <pc:sldChg chg="del">
        <pc:chgData name="Lauro Narciso" userId="0ef90d8f256726a0" providerId="LiveId" clId="{9A959F71-461B-BA4C-9F55-3651D0737507}" dt="2023-07-18T10:08:44.243" v="19" actId="2696"/>
        <pc:sldMkLst>
          <pc:docMk/>
          <pc:sldMk cId="351234397" sldId="589"/>
        </pc:sldMkLst>
      </pc:sldChg>
      <pc:sldChg chg="del">
        <pc:chgData name="Lauro Narciso" userId="0ef90d8f256726a0" providerId="LiveId" clId="{9A959F71-461B-BA4C-9F55-3651D0737507}" dt="2023-07-18T10:08:44.239" v="13" actId="2696"/>
        <pc:sldMkLst>
          <pc:docMk/>
          <pc:sldMk cId="1911448423" sldId="590"/>
        </pc:sldMkLst>
      </pc:sldChg>
      <pc:sldChg chg="del">
        <pc:chgData name="Lauro Narciso" userId="0ef90d8f256726a0" providerId="LiveId" clId="{9A959F71-461B-BA4C-9F55-3651D0737507}" dt="2023-07-18T10:08:44.237" v="11" actId="2696"/>
        <pc:sldMkLst>
          <pc:docMk/>
          <pc:sldMk cId="1505769888" sldId="591"/>
        </pc:sldMkLst>
      </pc:sldChg>
      <pc:sldChg chg="del">
        <pc:chgData name="Lauro Narciso" userId="0ef90d8f256726a0" providerId="LiveId" clId="{9A959F71-461B-BA4C-9F55-3651D0737507}" dt="2023-07-18T10:08:44.236" v="8" actId="2696"/>
        <pc:sldMkLst>
          <pc:docMk/>
          <pc:sldMk cId="1527211368" sldId="592"/>
        </pc:sldMkLst>
      </pc:sldChg>
      <pc:sldChg chg="del">
        <pc:chgData name="Lauro Narciso" userId="0ef90d8f256726a0" providerId="LiveId" clId="{9A959F71-461B-BA4C-9F55-3651D0737507}" dt="2023-07-18T10:08:44.238" v="12" actId="2696"/>
        <pc:sldMkLst>
          <pc:docMk/>
          <pc:sldMk cId="1116913032" sldId="593"/>
        </pc:sldMkLst>
      </pc:sldChg>
      <pc:sldChg chg="del">
        <pc:chgData name="Lauro Narciso" userId="0ef90d8f256726a0" providerId="LiveId" clId="{9A959F71-461B-BA4C-9F55-3651D0737507}" dt="2023-07-18T10:08:44.232" v="0" actId="2696"/>
        <pc:sldMkLst>
          <pc:docMk/>
          <pc:sldMk cId="802770397" sldId="5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E46-1093-9E46-A5A9-17C33975D5A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DFAA-B646-D74F-A56F-E8DB17AD9A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DDA80-D091-B64E-B9E5-A396D8C0A6D4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7565-34A8-AA40-B138-F2EE09A0E8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AE10AA-A639-4539-25B5-E15E44D3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11" y="798703"/>
            <a:ext cx="3915889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Percepção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Ambiental</a:t>
            </a:r>
            <a:endParaRPr lang="en-US" sz="6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044" y="0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502" y="1"/>
            <a:ext cx="866356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F475F4-EC78-BB25-2BF8-C414D2B1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32" y="1833191"/>
            <a:ext cx="3704628" cy="2808671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4194" y="2916245"/>
            <a:ext cx="119806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330" y="5717906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633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2865" y="5835650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5755" y="360088"/>
            <a:ext cx="3355033" cy="12033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O que é?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23850" y="1412875"/>
            <a:ext cx="46799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Ato</a:t>
            </a:r>
            <a:r>
              <a:rPr lang="pt-BR" b="0" dirty="0">
                <a:solidFill>
                  <a:schemeClr val="tx2">
                    <a:lumMod val="75000"/>
                  </a:schemeClr>
                </a:solidFill>
              </a:rPr>
              <a:t> de perceber o ambiente</a:t>
            </a:r>
          </a:p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pt-BR" b="0" dirty="0">
                <a:solidFill>
                  <a:schemeClr val="tx2">
                    <a:lumMod val="75000"/>
                  </a:schemeClr>
                </a:solidFill>
              </a:rPr>
              <a:t>m que se está inserido </a:t>
            </a:r>
          </a:p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BR" b="0" dirty="0">
                <a:solidFill>
                  <a:schemeClr val="tx2">
                    <a:lumMod val="75000"/>
                  </a:schemeClr>
                </a:solidFill>
              </a:rPr>
              <a:t>aprendendo a proteger e a cuidar do mesmo)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6300788" y="1438870"/>
            <a:ext cx="25733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0" u="sng" dirty="0">
                <a:solidFill>
                  <a:schemeClr val="tx2">
                    <a:lumMod val="75000"/>
                  </a:schemeClr>
                </a:solidFill>
              </a:rPr>
              <a:t>Tomada de consciência do ambiente </a:t>
            </a:r>
          </a:p>
          <a:p>
            <a:r>
              <a:rPr lang="pt-BR" b="0" u="sng" dirty="0">
                <a:solidFill>
                  <a:schemeClr val="tx2">
                    <a:lumMod val="75000"/>
                  </a:schemeClr>
                </a:solidFill>
              </a:rPr>
              <a:t>pelo ser humano</a:t>
            </a:r>
          </a:p>
        </p:txBody>
      </p:sp>
      <p:pic>
        <p:nvPicPr>
          <p:cNvPr id="3" name="Imagem 2" descr="Grupo de pessoas andando na floresta&#10;&#10;Descrição gerada automaticamente">
            <a:extLst>
              <a:ext uri="{FF2B5EF4-FFF2-40B4-BE49-F238E27FC236}">
                <a16:creationId xmlns:a16="http://schemas.microsoft.com/office/drawing/2014/main" id="{CFED2542-56B8-7C39-3A28-DC3C90AA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95" y="3011809"/>
            <a:ext cx="1959522" cy="2612697"/>
          </a:xfrm>
          <a:prstGeom prst="rect">
            <a:avLst/>
          </a:prstGeom>
        </p:spPr>
      </p:pic>
      <p:pic>
        <p:nvPicPr>
          <p:cNvPr id="5" name="Imagem 4" descr="Grupo de pessoas andando na terra&#10;&#10;Descrição gerada automaticamente">
            <a:extLst>
              <a:ext uri="{FF2B5EF4-FFF2-40B4-BE49-F238E27FC236}">
                <a16:creationId xmlns:a16="http://schemas.microsoft.com/office/drawing/2014/main" id="{35A64A18-FB85-F37F-DA90-881106DE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1" y="3022247"/>
            <a:ext cx="5782799" cy="2602259"/>
          </a:xfrm>
          <a:prstGeom prst="rect">
            <a:avLst/>
          </a:prstGeom>
        </p:spPr>
      </p:pic>
      <p:sp>
        <p:nvSpPr>
          <p:cNvPr id="2" name="Seta para a Direita 1">
            <a:extLst>
              <a:ext uri="{FF2B5EF4-FFF2-40B4-BE49-F238E27FC236}">
                <a16:creationId xmlns:a16="http://schemas.microsoft.com/office/drawing/2014/main" id="{9042BB69-6CED-1BEA-5F33-4608D077851D}"/>
              </a:ext>
            </a:extLst>
          </p:cNvPr>
          <p:cNvSpPr/>
          <p:nvPr/>
        </p:nvSpPr>
        <p:spPr>
          <a:xfrm>
            <a:off x="4298731" y="1563413"/>
            <a:ext cx="1450428" cy="5176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973" name="Rectangle 338967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onheça a diversidade dos instrumentos musicais da cultura indígena —  Fundação Nacional dos Povos Indígenas">
            <a:extLst>
              <a:ext uri="{FF2B5EF4-FFF2-40B4-BE49-F238E27FC236}">
                <a16:creationId xmlns:a16="http://schemas.microsoft.com/office/drawing/2014/main" id="{61E1029D-535E-FE05-9CAE-BE958F897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r="-2" b="4583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1EB786-14D3-3F89-2E51-8CA504192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r="-2" b="-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38975" name="Freeform: Shape 338969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8972" name="Freeform: Shape 338971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84" y="1524659"/>
            <a:ext cx="376430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br>
              <a:rPr lang="en-US" sz="1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1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percepção ambiental</a:t>
            </a:r>
            <a:r>
              <a:rPr lang="en-US" sz="1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é condicionada por fatores inerentes ao próprio indivíduo, fatores educacionais e culturais transmitidos pela sociedade e fatores afetivos e sensitivos derivados das relações do observador com o ambiente. </a:t>
            </a:r>
          </a:p>
        </p:txBody>
      </p:sp>
      <p:sp>
        <p:nvSpPr>
          <p:cNvPr id="338974" name="Rectangle 338973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38976" name="Rectangle 338975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1811" name="Rectangle 331810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813" name="Rectangle 331812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3997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852775" y="2207977"/>
            <a:ext cx="2976274" cy="404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Cada indivíduo percebe, reage e responde diferentemente às ações sobre o ambiente em que vive.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As respostas ou manifestações daí decorrentes são resultado das percepções (individuais e coletivas), dos processos cognitivos, julgamentos e expectativas de cada pessoa.</a:t>
            </a:r>
          </a:p>
        </p:txBody>
      </p:sp>
      <p:pic>
        <p:nvPicPr>
          <p:cNvPr id="2050" name="Picture 2" descr="Ação antrópica - Escola Kids">
            <a:extLst>
              <a:ext uri="{FF2B5EF4-FFF2-40B4-BE49-F238E27FC236}">
                <a16:creationId xmlns:a16="http://schemas.microsoft.com/office/drawing/2014/main" id="{8D27B405-DA27-585E-5C40-68284805D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2007" b="2"/>
          <a:stretch/>
        </p:blipFill>
        <p:spPr bwMode="auto">
          <a:xfrm>
            <a:off x="4276638" y="1"/>
            <a:ext cx="4867368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ção antrópica - Mundo Educação">
            <a:extLst>
              <a:ext uri="{FF2B5EF4-FFF2-40B4-BE49-F238E27FC236}">
                <a16:creationId xmlns:a16="http://schemas.microsoft.com/office/drawing/2014/main" id="{425619D8-D55F-8883-FA38-5654F8147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r="3" b="3"/>
          <a:stretch/>
        </p:blipFill>
        <p:spPr bwMode="auto">
          <a:xfrm>
            <a:off x="4064565" y="3429000"/>
            <a:ext cx="5079435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4863" name="Rectangle 334858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864" name="Freeform: Shape 334860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2925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852775" y="2194101"/>
            <a:ext cx="3557078" cy="398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Uma das dificuldades para a proteção dos ambientes naturais </a:t>
            </a:r>
            <a:r>
              <a:rPr lang="en-US" sz="1700" b="0"/>
              <a:t>está na existência de </a:t>
            </a:r>
            <a:r>
              <a:rPr lang="en-US" sz="1700" b="0" u="sng"/>
              <a:t>diferenças nas percepções dos valores</a:t>
            </a:r>
            <a:r>
              <a:rPr lang="en-US" sz="1700" b="0"/>
              <a:t> e da importância dos mesmos entre os indivíduos de culturas diferentes ou de grupos socioeconômicos que desempenham funções distintas, no plano social, nesses ambientes.</a:t>
            </a:r>
          </a:p>
        </p:txBody>
      </p:sp>
      <p:pic>
        <p:nvPicPr>
          <p:cNvPr id="334854" name="Picture 6" descr="charge_aquecimento_rgb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09684" y="944428"/>
            <a:ext cx="2805666" cy="2335716"/>
          </a:xfrm>
          <a:prstGeom prst="rect">
            <a:avLst/>
          </a:prstGeom>
          <a:noFill/>
        </p:spPr>
      </p:pic>
      <p:pic>
        <p:nvPicPr>
          <p:cNvPr id="334853" name="Picture 5" descr="%7B0B96FB27-DFF0-43B7-A2F5-0AC12A52457B%7D_amazonia%20a%20venda%200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09684" y="3601878"/>
            <a:ext cx="2805665" cy="185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6925" name="Rectangle 336902">
            <a:extLst>
              <a:ext uri="{FF2B5EF4-FFF2-40B4-BE49-F238E27FC236}">
                <a16:creationId xmlns:a16="http://schemas.microsoft.com/office/drawing/2014/main" id="{1D56DC50-6036-4F6E-86D8-E01DDA1D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upo de pessoas jogando frisbee na areia&#10;&#10;Descrição gerada automaticamente com confiança baixa">
            <a:extLst>
              <a:ext uri="{FF2B5EF4-FFF2-40B4-BE49-F238E27FC236}">
                <a16:creationId xmlns:a16="http://schemas.microsoft.com/office/drawing/2014/main" id="{DADD6972-116F-E2BE-8DD0-BE6D56513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-14" y="-6"/>
            <a:ext cx="9143999" cy="6858000"/>
          </a:xfrm>
          <a:prstGeom prst="rect">
            <a:avLst/>
          </a:prstGeom>
        </p:spPr>
      </p:pic>
      <p:pic>
        <p:nvPicPr>
          <p:cNvPr id="5" name="Imagem 4" descr="Menino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A03A4A1-3114-E797-AE51-E4FD35F36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4"/>
          <a:stretch/>
        </p:blipFill>
        <p:spPr>
          <a:xfrm>
            <a:off x="20" y="10"/>
            <a:ext cx="4578832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196" y="4224938"/>
            <a:ext cx="4716149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educação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percepção</a:t>
            </a:r>
            <a:r>
              <a:rPr lang="en-US" sz="1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ambiental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despontam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armas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defesa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natural e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ajudam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reaproximar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ser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natureza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garantindo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qualidade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todos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já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desperta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maior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responsabilidade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respeito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indivíduos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relação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ambiente</a:t>
            </a:r>
            <a: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Imagem 6" descr="Grupo de pessoas sentadas no chão&#10;&#10;Descrição gerada automaticamente com confiança média">
            <a:extLst>
              <a:ext uri="{FF2B5EF4-FFF2-40B4-BE49-F238E27FC236}">
                <a16:creationId xmlns:a16="http://schemas.microsoft.com/office/drawing/2014/main" id="{621BB823-828C-9D9C-E0D1-E091D351E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78" r="17937" b="4"/>
          <a:stretch/>
        </p:blipFill>
        <p:spPr>
          <a:xfrm>
            <a:off x="4616368" y="232015"/>
            <a:ext cx="3706114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53" name="Rectangle 343052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3055" name="Picture 343054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5023383" y="918103"/>
            <a:ext cx="3629796" cy="10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Quais as formas de usar a percepção ambiental?</a:t>
            </a:r>
          </a:p>
        </p:txBody>
      </p:sp>
      <p:sp>
        <p:nvSpPr>
          <p:cNvPr id="343057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3059" name="Oval 343058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3061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em 2" descr="Homem sentado no chão&#10;&#10;Descrição gerada automaticamente">
            <a:extLst>
              <a:ext uri="{FF2B5EF4-FFF2-40B4-BE49-F238E27FC236}">
                <a16:creationId xmlns:a16="http://schemas.microsoft.com/office/drawing/2014/main" id="{266B1542-1B60-9CE1-53A8-E07B24C76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207" r="-1" b="-1"/>
          <a:stretch/>
        </p:blipFill>
        <p:spPr>
          <a:xfrm>
            <a:off x="0" y="4319261"/>
            <a:ext cx="2915468" cy="240833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6" name="Picture 2" descr="Fotos para sua empresa? Encontre os melhores fotógrafos em BH BH - DHL  Produções">
            <a:extLst>
              <a:ext uri="{FF2B5EF4-FFF2-40B4-BE49-F238E27FC236}">
                <a16:creationId xmlns:a16="http://schemas.microsoft.com/office/drawing/2014/main" id="{E2E3FE3E-FE7F-1683-A6E2-8AAB879C6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 r="7476" b="3"/>
          <a:stretch/>
        </p:blipFill>
        <p:spPr bwMode="auto">
          <a:xfrm>
            <a:off x="3521834" y="2966567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</a:blip>
          <a:srcRect r="-4" b="10237"/>
          <a:stretch/>
        </p:blipFill>
        <p:spPr bwMode="auto"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4F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11" y="1172029"/>
            <a:ext cx="3019359" cy="4513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SCF0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aptura de te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21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214</Words>
  <Application>Microsoft Macintosh PowerPoint</Application>
  <PresentationFormat>Apresentação na tela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Office Theme</vt:lpstr>
      <vt:lpstr>Percepção Ambiental</vt:lpstr>
      <vt:lpstr>Apresentação do PowerPoint</vt:lpstr>
      <vt:lpstr> A percepção ambiental é condicionada por fatores inerentes ao próprio indivíduo, fatores educacionais e culturais transmitidos pela sociedade e fatores afetivos e sensitivos derivados das relações do observador com o ambiente. </vt:lpstr>
      <vt:lpstr>Apresentação do PowerPoint</vt:lpstr>
      <vt:lpstr>Apresentação do PowerPoint</vt:lpstr>
      <vt:lpstr>A educação e percepção ambiental despontam como armas na defesa do meio natural e ajudam a reaproximar o ser humano da natureza, garantindo um futuro com mais qualidade de vida para todos, já que desperta uma maior responsabilidade e respeito dos indivíduos em relação ao ambiente.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Iconografia da  Região do Caparaó</dc:title>
  <dc:creator>Lauro Narciso</dc:creator>
  <cp:lastModifiedBy>Lauro Narciso</cp:lastModifiedBy>
  <cp:revision>26</cp:revision>
  <dcterms:created xsi:type="dcterms:W3CDTF">2014-05-18T19:27:38Z</dcterms:created>
  <dcterms:modified xsi:type="dcterms:W3CDTF">2023-07-18T10:08:47Z</dcterms:modified>
</cp:coreProperties>
</file>