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4" r:id="rId4"/>
    <p:sldId id="258" r:id="rId5"/>
    <p:sldId id="265" r:id="rId6"/>
    <p:sldId id="260" r:id="rId7"/>
    <p:sldId id="266" r:id="rId8"/>
    <p:sldId id="270" r:id="rId9"/>
    <p:sldId id="271" r:id="rId10"/>
    <p:sldId id="267" r:id="rId11"/>
    <p:sldId id="261" r:id="rId12"/>
    <p:sldId id="262" r:id="rId13"/>
    <p:sldId id="268" r:id="rId14"/>
    <p:sldId id="263" r:id="rId15"/>
    <p:sldId id="269" r:id="rId16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0581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97" autoAdjust="0"/>
    <p:restoredTop sz="94660"/>
  </p:normalViewPr>
  <p:slideViewPr>
    <p:cSldViewPr snapToGrid="0">
      <p:cViewPr varScale="1">
        <p:scale>
          <a:sx n="104" d="100"/>
          <a:sy n="104" d="100"/>
        </p:scale>
        <p:origin x="208" y="7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3A5A5C-062B-4FE3-BE37-E163EACDA86F}" type="datetimeFigureOut">
              <a:rPr lang="pt-BR" smtClean="0"/>
              <a:t>30/10/2023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CC1EF-181A-4BF9-90E5-1A212341197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270646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3A5A5C-062B-4FE3-BE37-E163EACDA86F}" type="datetimeFigureOut">
              <a:rPr lang="pt-BR" smtClean="0"/>
              <a:t>30/10/2023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CC1EF-181A-4BF9-90E5-1A212341197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066854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3A5A5C-062B-4FE3-BE37-E163EACDA86F}" type="datetimeFigureOut">
              <a:rPr lang="pt-BR" smtClean="0"/>
              <a:t>30/10/2023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CC1EF-181A-4BF9-90E5-1A212341197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850560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3A5A5C-062B-4FE3-BE37-E163EACDA86F}" type="datetimeFigureOut">
              <a:rPr lang="pt-BR" smtClean="0"/>
              <a:t>30/10/2023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CC1EF-181A-4BF9-90E5-1A212341197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892397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3A5A5C-062B-4FE3-BE37-E163EACDA86F}" type="datetimeFigureOut">
              <a:rPr lang="pt-BR" smtClean="0"/>
              <a:t>30/10/2023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CC1EF-181A-4BF9-90E5-1A212341197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619554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3A5A5C-062B-4FE3-BE37-E163EACDA86F}" type="datetimeFigureOut">
              <a:rPr lang="pt-BR" smtClean="0"/>
              <a:t>30/10/2023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CC1EF-181A-4BF9-90E5-1A212341197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123514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3A5A5C-062B-4FE3-BE37-E163EACDA86F}" type="datetimeFigureOut">
              <a:rPr lang="pt-BR" smtClean="0"/>
              <a:t>30/10/2023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CC1EF-181A-4BF9-90E5-1A212341197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434183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3A5A5C-062B-4FE3-BE37-E163EACDA86F}" type="datetimeFigureOut">
              <a:rPr lang="pt-BR" smtClean="0"/>
              <a:t>30/10/2023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CC1EF-181A-4BF9-90E5-1A212341197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450892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3A5A5C-062B-4FE3-BE37-E163EACDA86F}" type="datetimeFigureOut">
              <a:rPr lang="pt-BR" smtClean="0"/>
              <a:t>30/10/2023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CC1EF-181A-4BF9-90E5-1A212341197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734996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3A5A5C-062B-4FE3-BE37-E163EACDA86F}" type="datetimeFigureOut">
              <a:rPr lang="pt-BR" smtClean="0"/>
              <a:t>30/10/2023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CC1EF-181A-4BF9-90E5-1A212341197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436923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3A5A5C-062B-4FE3-BE37-E163EACDA86F}" type="datetimeFigureOut">
              <a:rPr lang="pt-BR" smtClean="0"/>
              <a:t>30/10/2023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CC1EF-181A-4BF9-90E5-1A212341197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848923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3A5A5C-062B-4FE3-BE37-E163EACDA86F}" type="datetimeFigureOut">
              <a:rPr lang="pt-BR" smtClean="0"/>
              <a:t>30/10/2023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2CC1EF-181A-4BF9-90E5-1A212341197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800120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>
            <a:extLst>
              <a:ext uri="{FF2B5EF4-FFF2-40B4-BE49-F238E27FC236}">
                <a16:creationId xmlns:a16="http://schemas.microsoft.com/office/drawing/2014/main" id="{AD55D7F2-58BE-57F0-6F5F-D0048839458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0661" y="331666"/>
            <a:ext cx="1927058" cy="1461003"/>
          </a:xfrm>
          <a:prstGeom prst="rect">
            <a:avLst/>
          </a:prstGeom>
          <a:ln>
            <a:noFill/>
          </a:ln>
        </p:spPr>
      </p:pic>
      <p:sp>
        <p:nvSpPr>
          <p:cNvPr id="3" name="CaixaDeTexto 2">
            <a:extLst>
              <a:ext uri="{FF2B5EF4-FFF2-40B4-BE49-F238E27FC236}">
                <a16:creationId xmlns:a16="http://schemas.microsoft.com/office/drawing/2014/main" id="{CBE859C6-2EB2-2BE5-0460-37442CF26A72}"/>
              </a:ext>
            </a:extLst>
          </p:cNvPr>
          <p:cNvSpPr txBox="1"/>
          <p:nvPr/>
        </p:nvSpPr>
        <p:spPr>
          <a:xfrm>
            <a:off x="819323" y="2285486"/>
            <a:ext cx="1035496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6000" b="1" dirty="0" err="1">
                <a:solidFill>
                  <a:schemeClr val="accent5">
                    <a:lumMod val="50000"/>
                  </a:schemeClr>
                </a:solidFill>
              </a:rPr>
              <a:t>Template</a:t>
            </a:r>
            <a:r>
              <a:rPr lang="pt-BR" sz="6000" b="1" dirty="0">
                <a:solidFill>
                  <a:schemeClr val="accent5">
                    <a:lumMod val="50000"/>
                  </a:schemeClr>
                </a:solidFill>
              </a:rPr>
              <a:t> apresentação</a:t>
            </a:r>
          </a:p>
          <a:p>
            <a:pPr algn="ctr"/>
            <a:r>
              <a:rPr lang="pt-BR" sz="3600" b="1" dirty="0">
                <a:solidFill>
                  <a:schemeClr val="accent5">
                    <a:lumMod val="50000"/>
                  </a:schemeClr>
                </a:solidFill>
              </a:rPr>
              <a:t> Seminário  Pequeno Guarda-parque</a:t>
            </a:r>
          </a:p>
        </p:txBody>
      </p:sp>
      <p:pic>
        <p:nvPicPr>
          <p:cNvPr id="11" name="Imagem 10">
            <a:extLst>
              <a:ext uri="{FF2B5EF4-FFF2-40B4-BE49-F238E27FC236}">
                <a16:creationId xmlns:a16="http://schemas.microsoft.com/office/drawing/2014/main" id="{A3BC0B45-727E-5068-2B78-285572C8B55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38388" y="5607826"/>
            <a:ext cx="6757091" cy="929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265463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/>
          <p:cNvSpPr>
            <a:spLocks noGrp="1"/>
          </p:cNvSpPr>
          <p:nvPr>
            <p:ph type="title"/>
          </p:nvPr>
        </p:nvSpPr>
        <p:spPr>
          <a:xfrm>
            <a:off x="838200" y="75876"/>
            <a:ext cx="10515600" cy="1325563"/>
          </a:xfrm>
        </p:spPr>
        <p:txBody>
          <a:bodyPr/>
          <a:lstStyle/>
          <a:p>
            <a:r>
              <a:rPr lang="pt-B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RESULTADOS E DISCUSSÃO</a:t>
            </a:r>
          </a:p>
        </p:txBody>
      </p:sp>
      <p:sp>
        <p:nvSpPr>
          <p:cNvPr id="5" name="Espaço Reservado para Conteúdo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r>
              <a:rPr lang="pt-BR" b="1" dirty="0"/>
              <a:t>Faça um parágrafo breve. Mostre ao espectador o que conseguiu como resultado, o que não deu certo, o que deu, o que conseguiu com a turma.</a:t>
            </a:r>
          </a:p>
          <a:p>
            <a:r>
              <a:rPr lang="pt-BR" b="1" dirty="0"/>
              <a:t>Por exemplo, 3 alunos começaram a ler e a escrever , teve um aumento na nota...</a:t>
            </a:r>
          </a:p>
          <a:p>
            <a:r>
              <a:rPr lang="pt-BR" b="1" dirty="0"/>
              <a:t>Mostre números, fotos, comparativos de avanços...</a:t>
            </a:r>
          </a:p>
          <a:p>
            <a:endParaRPr lang="pt-BR" b="1" dirty="0"/>
          </a:p>
        </p:txBody>
      </p:sp>
    </p:spTree>
    <p:extLst>
      <p:ext uri="{BB962C8B-B14F-4D97-AF65-F5344CB8AC3E}">
        <p14:creationId xmlns:p14="http://schemas.microsoft.com/office/powerpoint/2010/main" val="147354204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/>
          <p:cNvSpPr>
            <a:spLocks noGrp="1"/>
          </p:cNvSpPr>
          <p:nvPr>
            <p:ph type="title"/>
          </p:nvPr>
        </p:nvSpPr>
        <p:spPr>
          <a:xfrm>
            <a:off x="838200" y="75876"/>
            <a:ext cx="10515600" cy="1325563"/>
          </a:xfrm>
        </p:spPr>
        <p:txBody>
          <a:bodyPr/>
          <a:lstStyle/>
          <a:p>
            <a:r>
              <a:rPr lang="pt-B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RESULTADOS E DISCUSSÃO</a:t>
            </a:r>
          </a:p>
        </p:txBody>
      </p:sp>
      <p:sp>
        <p:nvSpPr>
          <p:cNvPr id="5" name="Espaço Reservado para Conteúdo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r>
              <a:rPr lang="pt-BR" b="1" dirty="0"/>
              <a:t>Os resultados demonstraram um aumento significativo na compreensão financeira dos alunos. Eles passaram a compreender melhor a importância de economizar e priorizar gastos. Além disso, os alunos se tornaram mais conscientes das escolhas financeiras que fazem em seu dia a dia.</a:t>
            </a:r>
          </a:p>
        </p:txBody>
      </p:sp>
      <p:sp>
        <p:nvSpPr>
          <p:cNvPr id="7" name="Retângulo 6"/>
          <p:cNvSpPr/>
          <p:nvPr/>
        </p:nvSpPr>
        <p:spPr>
          <a:xfrm>
            <a:off x="6891476" y="5539157"/>
            <a:ext cx="5170517" cy="1242967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600" b="1" dirty="0"/>
              <a:t>ESTE SLIDE É APENAS UM EXEMPLO E DEVERÁ SER APAGADO ANTES DA CONCLUSÃO E ENVIO DOS SLIDES. PARA APAGÁ-LO, VÁ ATÉ O CANTO ESQUERDO DA TELA E CLIQUE COM O BOTÃO DIREITO DO MOUSE SOBRE O SLIDE, DEPOIS CLIQUE NA OPÇÃO “EXCLUIR SLIDE”.</a:t>
            </a:r>
          </a:p>
        </p:txBody>
      </p:sp>
    </p:spTree>
    <p:extLst>
      <p:ext uri="{BB962C8B-B14F-4D97-AF65-F5344CB8AC3E}">
        <p14:creationId xmlns:p14="http://schemas.microsoft.com/office/powerpoint/2010/main" val="189656876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/>
          <p:cNvSpPr>
            <a:spLocks noGrp="1"/>
          </p:cNvSpPr>
          <p:nvPr>
            <p:ph type="title"/>
          </p:nvPr>
        </p:nvSpPr>
        <p:spPr>
          <a:xfrm>
            <a:off x="838200" y="75876"/>
            <a:ext cx="10515600" cy="1325563"/>
          </a:xfrm>
        </p:spPr>
        <p:txBody>
          <a:bodyPr/>
          <a:lstStyle/>
          <a:p>
            <a:r>
              <a:rPr lang="pt-B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CONCLUSÕES</a:t>
            </a:r>
          </a:p>
        </p:txBody>
      </p:sp>
      <p:sp>
        <p:nvSpPr>
          <p:cNvPr id="5" name="Espaço Reservado para Conteúdo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r>
              <a:rPr lang="pt-BR" b="1" dirty="0"/>
              <a:t>Escreva como seu trabalho pode ser feito em outras escolas e turmas.</a:t>
            </a:r>
          </a:p>
          <a:p>
            <a:r>
              <a:rPr lang="pt-BR" b="1" dirty="0"/>
              <a:t>Qual a orientação, conselho que daria para que outros professores reproduzissem a sua prática.</a:t>
            </a:r>
          </a:p>
          <a:p>
            <a:endParaRPr lang="pt-BR" b="1" dirty="0"/>
          </a:p>
        </p:txBody>
      </p:sp>
    </p:spTree>
    <p:extLst>
      <p:ext uri="{BB962C8B-B14F-4D97-AF65-F5344CB8AC3E}">
        <p14:creationId xmlns:p14="http://schemas.microsoft.com/office/powerpoint/2010/main" val="260184397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/>
          <p:cNvSpPr>
            <a:spLocks noGrp="1"/>
          </p:cNvSpPr>
          <p:nvPr>
            <p:ph type="title"/>
          </p:nvPr>
        </p:nvSpPr>
        <p:spPr>
          <a:xfrm>
            <a:off x="838200" y="75876"/>
            <a:ext cx="10515600" cy="1325563"/>
          </a:xfrm>
        </p:spPr>
        <p:txBody>
          <a:bodyPr/>
          <a:lstStyle/>
          <a:p>
            <a:r>
              <a:rPr lang="pt-B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CONCLUSÕES</a:t>
            </a:r>
          </a:p>
        </p:txBody>
      </p:sp>
      <p:sp>
        <p:nvSpPr>
          <p:cNvPr id="5" name="Espaço Reservado para Conteúdo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>
            <a:normAutofit fontScale="92500" lnSpcReduction="10000"/>
          </a:bodyPr>
          <a:lstStyle/>
          <a:p>
            <a:r>
              <a:rPr lang="pt-BR" b="1" dirty="0"/>
              <a:t>Este projeto de educação financeira pode ser facilmente adaptado para outras escolas e turmas de anos iniciais. É crucial iniciar a educação financeira desde cedo para que os alunos desenvolvam uma base sólida de conhecimento financeiro. Para professores interessados em reproduzir a prática, algumas dicas incluem:</a:t>
            </a:r>
          </a:p>
          <a:p>
            <a:r>
              <a:rPr lang="pt-BR" b="1" dirty="0"/>
              <a:t>Tornar as atividades lúdicas e práticas para envolver os alunos.</a:t>
            </a:r>
          </a:p>
          <a:p>
            <a:r>
              <a:rPr lang="pt-BR" b="1" dirty="0"/>
              <a:t>Adaptar o conteúdo de acordo com a idade e o nível de compreensão dos alunos.</a:t>
            </a:r>
          </a:p>
          <a:p>
            <a:r>
              <a:rPr lang="pt-BR" b="1" dirty="0"/>
              <a:t>Incentivar discussões abertas sobre finanças pessoais e tomada de decisões financeiras.</a:t>
            </a:r>
          </a:p>
          <a:p>
            <a:r>
              <a:rPr lang="pt-BR" b="1" dirty="0"/>
              <a:t>Integrar a educação financeira de forma contínua ao currículo escolar.</a:t>
            </a:r>
          </a:p>
        </p:txBody>
      </p:sp>
      <p:sp>
        <p:nvSpPr>
          <p:cNvPr id="7" name="Retângulo 6"/>
          <p:cNvSpPr/>
          <p:nvPr/>
        </p:nvSpPr>
        <p:spPr>
          <a:xfrm>
            <a:off x="6916190" y="116906"/>
            <a:ext cx="5170517" cy="1242967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600" b="1" dirty="0"/>
              <a:t>ESTE SLIDE É APENAS UM EXEMPLO E DEVERÁ SER APAGADO ANTES DA CONCLUSÃO E ENVIO DOS SLIDES. PARA APAGÁ-LO, VÁ ATÉ O CANTO ESQUERDO DA TELA E CLIQUE COM O BOTÃO DIREITO DO MOUSE SOBRE O SLIDE, DEPOIS CLIQUE NA OPÇÃO “EXCLUIR SLIDE”.</a:t>
            </a:r>
          </a:p>
        </p:txBody>
      </p:sp>
    </p:spTree>
    <p:extLst>
      <p:ext uri="{BB962C8B-B14F-4D97-AF65-F5344CB8AC3E}">
        <p14:creationId xmlns:p14="http://schemas.microsoft.com/office/powerpoint/2010/main" val="391965837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/>
          <p:cNvSpPr>
            <a:spLocks noGrp="1"/>
          </p:cNvSpPr>
          <p:nvPr>
            <p:ph type="title"/>
          </p:nvPr>
        </p:nvSpPr>
        <p:spPr>
          <a:xfrm>
            <a:off x="838200" y="75876"/>
            <a:ext cx="10515600" cy="1325563"/>
          </a:xfrm>
        </p:spPr>
        <p:txBody>
          <a:bodyPr/>
          <a:lstStyle/>
          <a:p>
            <a:r>
              <a:rPr lang="pt-B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REFERÊNCIAS</a:t>
            </a:r>
          </a:p>
        </p:txBody>
      </p:sp>
      <p:sp>
        <p:nvSpPr>
          <p:cNvPr id="5" name="Espaço Reservado para Conteúdo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r>
              <a:rPr lang="pt-BR" b="1" dirty="0"/>
              <a:t>Insira aqui as obras que utilizou para desenvolver seu trabalho.</a:t>
            </a:r>
          </a:p>
        </p:txBody>
      </p:sp>
    </p:spTree>
    <p:extLst>
      <p:ext uri="{BB962C8B-B14F-4D97-AF65-F5344CB8AC3E}">
        <p14:creationId xmlns:p14="http://schemas.microsoft.com/office/powerpoint/2010/main" val="202294988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/>
          <p:cNvSpPr>
            <a:spLocks noGrp="1"/>
          </p:cNvSpPr>
          <p:nvPr>
            <p:ph type="title"/>
          </p:nvPr>
        </p:nvSpPr>
        <p:spPr>
          <a:xfrm>
            <a:off x="838200" y="75876"/>
            <a:ext cx="10515600" cy="1325563"/>
          </a:xfrm>
        </p:spPr>
        <p:txBody>
          <a:bodyPr/>
          <a:lstStyle/>
          <a:p>
            <a:r>
              <a:rPr lang="pt-B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REFERÊNCIAS</a:t>
            </a:r>
          </a:p>
        </p:txBody>
      </p:sp>
      <p:sp>
        <p:nvSpPr>
          <p:cNvPr id="5" name="Espaço Reservado para Conteúdo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r>
              <a:rPr lang="pt-BR" b="1" dirty="0"/>
              <a:t>ALMEIDA, A. M. Educação Financeira na Escola: Teoria e Prática. Editora Educação Financeira, 2019.</a:t>
            </a:r>
          </a:p>
          <a:p>
            <a:r>
              <a:rPr lang="pt-BR" b="1" dirty="0"/>
              <a:t>BRASIL. Ministério da Educação. Base Nacional Comum Curricular. Brasília: MEC, 2017.</a:t>
            </a:r>
          </a:p>
          <a:p>
            <a:r>
              <a:rPr lang="pt-BR" b="1" dirty="0"/>
              <a:t>REIS, C. L. Educação Financeira para Crianças: Como Ensinar Seus Filhos a Lidar com o Dinheiro. Editora Financeira Educativa, 2021.</a:t>
            </a:r>
          </a:p>
          <a:p>
            <a:r>
              <a:rPr lang="pt-BR" b="1" dirty="0"/>
              <a:t>SILVA, J. R. A. Educação Financeira Infantil: Um Guia para Pais e Educadores. Editora Educacional, 2020.</a:t>
            </a:r>
          </a:p>
        </p:txBody>
      </p:sp>
      <p:sp>
        <p:nvSpPr>
          <p:cNvPr id="7" name="Retângulo 6"/>
          <p:cNvSpPr/>
          <p:nvPr/>
        </p:nvSpPr>
        <p:spPr>
          <a:xfrm>
            <a:off x="6916190" y="116906"/>
            <a:ext cx="5170517" cy="1242967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600" b="1" dirty="0"/>
              <a:t>ESTE SLIDE É APENAS UM EXEMPLO E DEVERÁ SER APAGADO ANTES DA CONCLUSÃO E ENVIO DOS SLIDES. PARA APAGÁ-LO, VÁ ATÉ O CANTO ESQUERDO DA TELA E CLIQUE COM O BOTÃO DIREITO DO MOUSE SOBRE O SLIDE, DEPOIS CLIQUE NA OPÇÃO “EXCLUIR SLIDE”.</a:t>
            </a:r>
          </a:p>
        </p:txBody>
      </p:sp>
    </p:spTree>
    <p:extLst>
      <p:ext uri="{BB962C8B-B14F-4D97-AF65-F5344CB8AC3E}">
        <p14:creationId xmlns:p14="http://schemas.microsoft.com/office/powerpoint/2010/main" val="28471713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75876"/>
            <a:ext cx="10515600" cy="1325563"/>
          </a:xfrm>
        </p:spPr>
        <p:txBody>
          <a:bodyPr/>
          <a:lstStyle/>
          <a:p>
            <a:r>
              <a:rPr lang="pt-B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INTRODUÇÃO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b="1" dirty="0"/>
              <a:t>Título do trabalho: </a:t>
            </a:r>
          </a:p>
          <a:p>
            <a:r>
              <a:rPr lang="pt-BR" b="1" dirty="0"/>
              <a:t>Nome da escola: </a:t>
            </a:r>
          </a:p>
          <a:p>
            <a:r>
              <a:rPr lang="pt-BR" b="1" dirty="0"/>
              <a:t>Série/Ano que desenvolveu a atividade: </a:t>
            </a:r>
          </a:p>
          <a:p>
            <a:r>
              <a:rPr lang="pt-BR" b="1" dirty="0"/>
              <a:t>Componentes curriculares envolvidos: </a:t>
            </a:r>
          </a:p>
          <a:p>
            <a:r>
              <a:rPr lang="pt-BR" b="1" dirty="0"/>
              <a:t>Período da atividade: </a:t>
            </a:r>
          </a:p>
          <a:p>
            <a:r>
              <a:rPr lang="pt-BR" b="1" dirty="0"/>
              <a:t>Professores responsáveis: </a:t>
            </a:r>
          </a:p>
        </p:txBody>
      </p:sp>
      <p:pic>
        <p:nvPicPr>
          <p:cNvPr id="8" name="Imagem 7">
            <a:extLst>
              <a:ext uri="{FF2B5EF4-FFF2-40B4-BE49-F238E27FC236}">
                <a16:creationId xmlns:a16="http://schemas.microsoft.com/office/drawing/2014/main" id="{A30ADC97-2E2B-8998-910A-F3EFF48E04C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75387" y="256315"/>
            <a:ext cx="2069914" cy="1569310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30410248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75876"/>
            <a:ext cx="10515600" cy="1325563"/>
          </a:xfrm>
        </p:spPr>
        <p:txBody>
          <a:bodyPr/>
          <a:lstStyle/>
          <a:p>
            <a:r>
              <a:rPr lang="pt-B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INTRODUÇÃO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t-BR" b="1" dirty="0"/>
              <a:t>Título do trabalho: </a:t>
            </a:r>
            <a:r>
              <a:rPr lang="pt-BR" dirty="0"/>
              <a:t>Educação Financeira desde os Primeiros Passos: Um Projeto para os Anos Iniciais.</a:t>
            </a:r>
          </a:p>
          <a:p>
            <a:r>
              <a:rPr lang="pt-BR" b="1" dirty="0"/>
              <a:t>Nome da escola: </a:t>
            </a:r>
            <a:r>
              <a:rPr lang="pt-BR" dirty="0"/>
              <a:t>EMEF Cantinho do céu.</a:t>
            </a:r>
            <a:endParaRPr lang="pt-BR" b="1" dirty="0"/>
          </a:p>
          <a:p>
            <a:r>
              <a:rPr lang="pt-BR" b="1" dirty="0"/>
              <a:t>Série/Ano que desenvolveu a atividade: </a:t>
            </a:r>
            <a:r>
              <a:rPr lang="pt-BR" dirty="0"/>
              <a:t>3º ano do Ensino Fundamental.</a:t>
            </a:r>
            <a:endParaRPr lang="pt-BR" b="1" dirty="0"/>
          </a:p>
          <a:p>
            <a:r>
              <a:rPr lang="pt-BR" b="1" dirty="0"/>
              <a:t>Componentes curriculares envolvidos: </a:t>
            </a:r>
            <a:r>
              <a:rPr lang="pt-BR" dirty="0"/>
              <a:t>Língua Portuguesa, Matemática e Ensino Religioso.</a:t>
            </a:r>
            <a:endParaRPr lang="pt-BR" b="1" dirty="0"/>
          </a:p>
          <a:p>
            <a:r>
              <a:rPr lang="pt-BR" b="1" dirty="0"/>
              <a:t>Período da atividade: </a:t>
            </a:r>
            <a:r>
              <a:rPr lang="pt-BR" dirty="0"/>
              <a:t>Março a Novembro de 2023.</a:t>
            </a:r>
            <a:endParaRPr lang="pt-BR" b="1" dirty="0"/>
          </a:p>
          <a:p>
            <a:r>
              <a:rPr lang="pt-BR" b="1" dirty="0"/>
              <a:t>Professores responsáveis: </a:t>
            </a:r>
            <a:r>
              <a:rPr lang="pt-BR" dirty="0"/>
              <a:t>Maria Silva, João Santos e Ana Oliveira.</a:t>
            </a:r>
            <a:endParaRPr lang="pt-BR" b="1" dirty="0"/>
          </a:p>
        </p:txBody>
      </p:sp>
      <p:sp>
        <p:nvSpPr>
          <p:cNvPr id="4" name="Retângulo 3"/>
          <p:cNvSpPr/>
          <p:nvPr/>
        </p:nvSpPr>
        <p:spPr>
          <a:xfrm>
            <a:off x="6916190" y="116906"/>
            <a:ext cx="5170517" cy="1242967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600" b="1" dirty="0"/>
              <a:t>ESTE SLIDE É APENAS UM EXEMPLO E DEVERÁ SER APAGADO ANTES DA CONCLUSÃO E ENVIO DOS SLIDES. PARA APAGÁ-LO, VÁ ATÉ O CANTO ESQUERDO DA TELA E CLIQUE COM O BOTÃO DIREITO DO MOUSE SOBRE O SLIDE, DEPOIS CLIQUE NA OPÇÃO “EXCLUIR SLIDE”.</a:t>
            </a:r>
          </a:p>
        </p:txBody>
      </p:sp>
    </p:spTree>
    <p:extLst>
      <p:ext uri="{BB962C8B-B14F-4D97-AF65-F5344CB8AC3E}">
        <p14:creationId xmlns:p14="http://schemas.microsoft.com/office/powerpoint/2010/main" val="380689693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/>
          <p:cNvSpPr>
            <a:spLocks noGrp="1"/>
          </p:cNvSpPr>
          <p:nvPr>
            <p:ph type="title"/>
          </p:nvPr>
        </p:nvSpPr>
        <p:spPr>
          <a:xfrm>
            <a:off x="838200" y="75876"/>
            <a:ext cx="10515600" cy="1325563"/>
          </a:xfrm>
        </p:spPr>
        <p:txBody>
          <a:bodyPr/>
          <a:lstStyle/>
          <a:p>
            <a:r>
              <a:rPr lang="pt-B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OBJETIVOS GERAIS E ESPECÍFICO</a:t>
            </a:r>
          </a:p>
        </p:txBody>
      </p:sp>
      <p:sp>
        <p:nvSpPr>
          <p:cNvPr id="5" name="Espaço Reservado para Conteúdo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r>
              <a:rPr lang="pt-BR" b="1" dirty="0"/>
              <a:t>Escreva um objetivo geral (O verbo deve ficar no infinitivo);</a:t>
            </a:r>
          </a:p>
          <a:p>
            <a:pPr lvl="1"/>
            <a:r>
              <a:rPr lang="pt-BR" b="1" dirty="0"/>
              <a:t>Escreva, no máximo, 4 objetivos específicos.</a:t>
            </a:r>
          </a:p>
        </p:txBody>
      </p:sp>
    </p:spTree>
    <p:extLst>
      <p:ext uri="{BB962C8B-B14F-4D97-AF65-F5344CB8AC3E}">
        <p14:creationId xmlns:p14="http://schemas.microsoft.com/office/powerpoint/2010/main" val="227985297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/>
          <p:cNvSpPr>
            <a:spLocks noGrp="1"/>
          </p:cNvSpPr>
          <p:nvPr>
            <p:ph type="title"/>
          </p:nvPr>
        </p:nvSpPr>
        <p:spPr>
          <a:xfrm>
            <a:off x="838200" y="75876"/>
            <a:ext cx="10515600" cy="1325563"/>
          </a:xfrm>
        </p:spPr>
        <p:txBody>
          <a:bodyPr/>
          <a:lstStyle/>
          <a:p>
            <a:r>
              <a:rPr lang="pt-B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OBJETIVOS GERAIS E ESPECÍFICO</a:t>
            </a:r>
          </a:p>
        </p:txBody>
      </p:sp>
      <p:sp>
        <p:nvSpPr>
          <p:cNvPr id="5" name="Espaço Reservado para Conteúdo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>
            <a:normAutofit/>
          </a:bodyPr>
          <a:lstStyle/>
          <a:p>
            <a:r>
              <a:rPr lang="pt-BR" b="1" dirty="0"/>
              <a:t>Promover a educação financeira como parte integrante do currículo escolar, capacitando os alunos para compreender e gerenciar suas finanças pessoais.</a:t>
            </a:r>
          </a:p>
          <a:p>
            <a:pPr lvl="1"/>
            <a:r>
              <a:rPr lang="pt-BR" b="1" dirty="0"/>
              <a:t>Introduzir conceitos básicos de dinheiro, poupança e gastos.</a:t>
            </a:r>
          </a:p>
          <a:p>
            <a:pPr lvl="1"/>
            <a:r>
              <a:rPr lang="pt-BR" b="1" dirty="0"/>
              <a:t>Desenvolver habilidades de planejamento financeiro simples.</a:t>
            </a:r>
          </a:p>
          <a:p>
            <a:pPr lvl="1"/>
            <a:r>
              <a:rPr lang="pt-BR" b="1" dirty="0"/>
              <a:t>Promover a compreensão das diferenças entre necessidades e desejos.</a:t>
            </a:r>
          </a:p>
          <a:p>
            <a:pPr lvl="1"/>
            <a:r>
              <a:rPr lang="pt-BR" b="1" dirty="0"/>
              <a:t>Encorajar a responsabilidade financeira por meio de atividades práticas.</a:t>
            </a:r>
          </a:p>
        </p:txBody>
      </p:sp>
      <p:sp>
        <p:nvSpPr>
          <p:cNvPr id="8" name="Retângulo 7"/>
          <p:cNvSpPr/>
          <p:nvPr/>
        </p:nvSpPr>
        <p:spPr>
          <a:xfrm>
            <a:off x="7021483" y="5615033"/>
            <a:ext cx="5170517" cy="1242967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600" b="1" dirty="0"/>
              <a:t>ESTE SLIDE É APENAS UM EXEMPLO E DEVERÁ SER APAGADO ANTES DA CONCLUSÃO E ENVIO DOS SLIDES. PARA APAGÁ-LO, VÁ ATÉ O CANTO ESQUERDO DA TELA E CLIQUE COM O BOTÃO DIREITO DO MOUSE SOBRE O SLIDE, DEPOIS CLIQUE NA OPÇÃO “EXCLUIR SLIDE”.</a:t>
            </a:r>
          </a:p>
        </p:txBody>
      </p:sp>
    </p:spTree>
    <p:extLst>
      <p:ext uri="{BB962C8B-B14F-4D97-AF65-F5344CB8AC3E}">
        <p14:creationId xmlns:p14="http://schemas.microsoft.com/office/powerpoint/2010/main" val="205351468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/>
          <p:cNvSpPr>
            <a:spLocks noGrp="1"/>
          </p:cNvSpPr>
          <p:nvPr>
            <p:ph type="title"/>
          </p:nvPr>
        </p:nvSpPr>
        <p:spPr>
          <a:xfrm>
            <a:off x="838200" y="75876"/>
            <a:ext cx="10515600" cy="1325563"/>
          </a:xfrm>
        </p:spPr>
        <p:txBody>
          <a:bodyPr/>
          <a:lstStyle/>
          <a:p>
            <a:r>
              <a:rPr lang="pt-B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MATERIAIS E MÉTODOS</a:t>
            </a:r>
          </a:p>
        </p:txBody>
      </p:sp>
      <p:sp>
        <p:nvSpPr>
          <p:cNvPr id="5" name="Espaço Reservado para Conteúdo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r>
              <a:rPr lang="pt-BR" b="1" dirty="0"/>
              <a:t>Escreva aqui o </a:t>
            </a:r>
            <a:r>
              <a:rPr lang="pt-BR" b="1" u="sng" dirty="0"/>
              <a:t>passo a passo</a:t>
            </a:r>
            <a:r>
              <a:rPr lang="pt-BR" b="1" dirty="0"/>
              <a:t> da atividade feita. Use mais slides (sugerimos 3 slides, se precisar) e insira fotos e vídeos.</a:t>
            </a:r>
          </a:p>
          <a:p>
            <a:r>
              <a:rPr lang="pt-BR" b="1" dirty="0"/>
              <a:t>Apresente para turma o início, meio e o fim.</a:t>
            </a:r>
          </a:p>
        </p:txBody>
      </p:sp>
    </p:spTree>
    <p:extLst>
      <p:ext uri="{BB962C8B-B14F-4D97-AF65-F5344CB8AC3E}">
        <p14:creationId xmlns:p14="http://schemas.microsoft.com/office/powerpoint/2010/main" val="56316219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/>
          <p:cNvSpPr>
            <a:spLocks noGrp="1"/>
          </p:cNvSpPr>
          <p:nvPr>
            <p:ph type="title"/>
          </p:nvPr>
        </p:nvSpPr>
        <p:spPr>
          <a:xfrm>
            <a:off x="838200" y="75876"/>
            <a:ext cx="10515600" cy="1325563"/>
          </a:xfrm>
        </p:spPr>
        <p:txBody>
          <a:bodyPr/>
          <a:lstStyle/>
          <a:p>
            <a:r>
              <a:rPr lang="pt-B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MATERIAIS E MÉTODOS</a:t>
            </a:r>
          </a:p>
        </p:txBody>
      </p:sp>
      <p:sp>
        <p:nvSpPr>
          <p:cNvPr id="5" name="Espaço Reservado para Conteúdo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>
            <a:normAutofit/>
          </a:bodyPr>
          <a:lstStyle/>
          <a:p>
            <a:r>
              <a:rPr lang="pt-BR" b="1" dirty="0"/>
              <a:t>Passo 1: Introdução aos Conceitos Financeiros </a:t>
            </a:r>
            <a:r>
              <a:rPr lang="pt-BR" dirty="0"/>
              <a:t>- O professor inicia o projeto com uma conversa sobre o que é dinheiro e por que é importante. Usa histórias e jogos para explicar conceitos básicos de poupança, gastos e orçamento.</a:t>
            </a:r>
          </a:p>
        </p:txBody>
      </p:sp>
      <p:pic>
        <p:nvPicPr>
          <p:cNvPr id="1026" name="Picture 2" descr="Falando de educação financeira para crianças | Leiturinha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1276" y="3441603"/>
            <a:ext cx="4929448" cy="32862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tângulo 1"/>
          <p:cNvSpPr/>
          <p:nvPr/>
        </p:nvSpPr>
        <p:spPr>
          <a:xfrm>
            <a:off x="141316" y="4148051"/>
            <a:ext cx="3358342" cy="2579850"/>
          </a:xfrm>
          <a:prstGeom prst="rect">
            <a:avLst/>
          </a:prstGeom>
          <a:solidFill>
            <a:srgbClr val="10581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500" b="1" dirty="0"/>
              <a:t>PARA DUPLICAR SLIDES (CRIAR NOVOS SLIDES USANDO AS CONFIGURAÇÕES DOS PRÉ-EXISTENTES), VÁ ATÉ O CANTO ESQUERDO DA TELA E CLIQUE COM O BOTÃO DIREITO DO MOUSE SOBRE O SLIDE, DEPOIS CLIQUE NA OPÇÃO “DUPLICAR SLIDE”. APÓS DUPLICADO, BASTA ALTERAR AS INFORMAÇÕES DO SLIDE ORIGINAL, SUBSTITUINDO-AS PELAS NOVAS INFORMAÇÕES.</a:t>
            </a:r>
          </a:p>
        </p:txBody>
      </p:sp>
      <p:sp>
        <p:nvSpPr>
          <p:cNvPr id="8" name="Retângulo 7"/>
          <p:cNvSpPr/>
          <p:nvPr/>
        </p:nvSpPr>
        <p:spPr>
          <a:xfrm>
            <a:off x="6916190" y="116906"/>
            <a:ext cx="5170517" cy="1242967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600" b="1" dirty="0"/>
              <a:t>ESTE SLIDE É APENAS UM EXEMPLO E DEVERÁ SER APAGADO ANTES DA CONCLUSÃO E ENVIO DOS SLIDES. PARA APAGÁ-LO, VÁ ATÉ O CANTO ESQUERDO DA TELA E CLIQUE COM O BOTÃO DIREITO DO MOUSE SOBRE O SLIDE, DEPOIS CLIQUE NA OPÇÃO “EXCLUIR SLIDE”.</a:t>
            </a:r>
          </a:p>
        </p:txBody>
      </p:sp>
    </p:spTree>
    <p:extLst>
      <p:ext uri="{BB962C8B-B14F-4D97-AF65-F5344CB8AC3E}">
        <p14:creationId xmlns:p14="http://schemas.microsoft.com/office/powerpoint/2010/main" val="173868530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/>
          <p:cNvSpPr>
            <a:spLocks noGrp="1"/>
          </p:cNvSpPr>
          <p:nvPr>
            <p:ph type="title"/>
          </p:nvPr>
        </p:nvSpPr>
        <p:spPr>
          <a:xfrm>
            <a:off x="838200" y="75876"/>
            <a:ext cx="10515600" cy="1325563"/>
          </a:xfrm>
        </p:spPr>
        <p:txBody>
          <a:bodyPr/>
          <a:lstStyle/>
          <a:p>
            <a:r>
              <a:rPr lang="pt-B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MATERIAIS E MÉTODOS</a:t>
            </a:r>
          </a:p>
        </p:txBody>
      </p:sp>
      <p:sp>
        <p:nvSpPr>
          <p:cNvPr id="5" name="Espaço Reservado para Conteúdo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>
            <a:normAutofit/>
          </a:bodyPr>
          <a:lstStyle/>
          <a:p>
            <a:r>
              <a:rPr lang="pt-BR" b="1" dirty="0"/>
              <a:t>Passo 2: Controle Financeiro Simulado </a:t>
            </a:r>
            <a:r>
              <a:rPr lang="pt-BR" dirty="0"/>
              <a:t>- Os alunos recebem uma "mesada" fictícia e aprendem a controlar seus gastos em um caderno de registro. Eles definem metas de poupança para comprar itens desejados.</a:t>
            </a:r>
          </a:p>
        </p:txBody>
      </p:sp>
      <p:pic>
        <p:nvPicPr>
          <p:cNvPr id="2052" name="Picture 4" descr="Mesada: Aprenda a Falar de Dinheiro com as Crianças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0331" y="3078917"/>
            <a:ext cx="5511339" cy="36729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tângulo 7"/>
          <p:cNvSpPr/>
          <p:nvPr/>
        </p:nvSpPr>
        <p:spPr>
          <a:xfrm>
            <a:off x="6916190" y="116906"/>
            <a:ext cx="5170517" cy="1242967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600" b="1" dirty="0"/>
              <a:t>ESTE SLIDE É APENAS UM EXEMPLO E DEVERÁ SER APAGADO ANTES DA CONCLUSÃO E ENVIO DOS SLIDES. PARA APAGÁ-LO, VÁ ATÉ O CANTO ESQUERDO DA TELA E CLIQUE COM O BOTÃO DIREITO DO MOUSE SOBRE O SLIDE, DEPOIS CLIQUE NA OPÇÃO “EXCLUIR SLIDE”.</a:t>
            </a:r>
          </a:p>
        </p:txBody>
      </p:sp>
    </p:spTree>
    <p:extLst>
      <p:ext uri="{BB962C8B-B14F-4D97-AF65-F5344CB8AC3E}">
        <p14:creationId xmlns:p14="http://schemas.microsoft.com/office/powerpoint/2010/main" val="59880737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/>
          <p:cNvSpPr>
            <a:spLocks noGrp="1"/>
          </p:cNvSpPr>
          <p:nvPr>
            <p:ph type="title"/>
          </p:nvPr>
        </p:nvSpPr>
        <p:spPr>
          <a:xfrm>
            <a:off x="838200" y="75876"/>
            <a:ext cx="10515600" cy="1325563"/>
          </a:xfrm>
        </p:spPr>
        <p:txBody>
          <a:bodyPr/>
          <a:lstStyle/>
          <a:p>
            <a:r>
              <a:rPr lang="pt-B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MATERIAIS E MÉTODOS</a:t>
            </a:r>
          </a:p>
        </p:txBody>
      </p:sp>
      <p:sp>
        <p:nvSpPr>
          <p:cNvPr id="5" name="Espaço Reservado para Conteúdo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>
            <a:normAutofit/>
          </a:bodyPr>
          <a:lstStyle/>
          <a:p>
            <a:r>
              <a:rPr lang="pt-BR" b="1" dirty="0"/>
              <a:t>Passo 3: Projeto de Economia </a:t>
            </a:r>
            <a:r>
              <a:rPr lang="pt-BR" dirty="0"/>
              <a:t>- Os alunos são desafiados a criar um projeto de economia, onde devem economizar dinheiro para um propósito específico, como uma doação para uma instituição de caridade ou a compra de materiais escolares.</a:t>
            </a:r>
          </a:p>
        </p:txBody>
      </p:sp>
      <p:pic>
        <p:nvPicPr>
          <p:cNvPr id="3074" name="Picture 2" descr="Ensine seus filhos a se verem livres da bagunça (e ficarem animados com  isso) | Blog do Evernot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2115" y="3427778"/>
            <a:ext cx="4987771" cy="33231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tângulo 5"/>
          <p:cNvSpPr/>
          <p:nvPr/>
        </p:nvSpPr>
        <p:spPr>
          <a:xfrm>
            <a:off x="6916190" y="116906"/>
            <a:ext cx="5170517" cy="1242967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600" b="1" dirty="0"/>
              <a:t>ESTE SLIDE É APENAS UM EXEMPLO E DEVERÁ SER APAGADO ANTES DA CONCLUSÃO E ENVIO DOS SLIDES. PARA APAGÁ-LO, VÁ ATÉ O CANTO ESQUERDO DA TELA E CLIQUE COM O BOTÃO DIREITO DO MOUSE SOBRE O SLIDE, DEPOIS CLIQUE NA OPÇÃO “EXCLUIR SLIDE”.</a:t>
            </a:r>
          </a:p>
        </p:txBody>
      </p:sp>
    </p:spTree>
    <p:extLst>
      <p:ext uri="{BB962C8B-B14F-4D97-AF65-F5344CB8AC3E}">
        <p14:creationId xmlns:p14="http://schemas.microsoft.com/office/powerpoint/2010/main" val="3516476912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190</TotalTime>
  <Words>1151</Words>
  <Application>Microsoft Macintosh PowerPoint</Application>
  <PresentationFormat>Widescreen</PresentationFormat>
  <Paragraphs>65</Paragraphs>
  <Slides>15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15</vt:i4>
      </vt:variant>
    </vt:vector>
  </HeadingPairs>
  <TitlesOfParts>
    <vt:vector size="19" baseType="lpstr">
      <vt:lpstr>Arial</vt:lpstr>
      <vt:lpstr>Calibri</vt:lpstr>
      <vt:lpstr>Calibri Light</vt:lpstr>
      <vt:lpstr>Tema do Office</vt:lpstr>
      <vt:lpstr>Apresentação do PowerPoint</vt:lpstr>
      <vt:lpstr>INTRODUÇÃO</vt:lpstr>
      <vt:lpstr>INTRODUÇÃO</vt:lpstr>
      <vt:lpstr>OBJETIVOS GERAIS E ESPECÍFICO</vt:lpstr>
      <vt:lpstr>OBJETIVOS GERAIS E ESPECÍFICO</vt:lpstr>
      <vt:lpstr>MATERIAIS E MÉTODOS</vt:lpstr>
      <vt:lpstr>MATERIAIS E MÉTODOS</vt:lpstr>
      <vt:lpstr>MATERIAIS E MÉTODOS</vt:lpstr>
      <vt:lpstr>MATERIAIS E MÉTODOS</vt:lpstr>
      <vt:lpstr>RESULTADOS E DISCUSSÃO</vt:lpstr>
      <vt:lpstr>RESULTADOS E DISCUSSÃO</vt:lpstr>
      <vt:lpstr>CONCLUSÕES</vt:lpstr>
      <vt:lpstr>CONCLUSÕES</vt:lpstr>
      <vt:lpstr>REFERÊNCIAS</vt:lpstr>
      <vt:lpstr>REFERÊNCIAS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GAFE</dc:creator>
  <cp:lastModifiedBy>Lauro Narciso</cp:lastModifiedBy>
  <cp:revision>16</cp:revision>
  <dcterms:created xsi:type="dcterms:W3CDTF">2023-09-04T14:27:35Z</dcterms:created>
  <dcterms:modified xsi:type="dcterms:W3CDTF">2023-10-30T20:29:04Z</dcterms:modified>
</cp:coreProperties>
</file>