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96" r:id="rId4"/>
    <p:sldId id="277" r:id="rId5"/>
    <p:sldId id="276" r:id="rId6"/>
    <p:sldId id="295" r:id="rId7"/>
    <p:sldId id="260" r:id="rId8"/>
    <p:sldId id="306" r:id="rId9"/>
    <p:sldId id="262" r:id="rId10"/>
    <p:sldId id="300" r:id="rId11"/>
  </p:sldIdLst>
  <p:sldSz cx="9144000" cy="5143500" type="screen16x9"/>
  <p:notesSz cx="6858000" cy="9144000"/>
  <p:embeddedFontLst>
    <p:embeddedFont>
      <p:font typeface="Impact" pitchFamily="3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1" roundtripDataSignature="AMtx7miAvtwa7iT0WaJ/zQAdFkbgq4uHd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FE" initials="G" lastIdx="1" clrIdx="0">
    <p:extLst>
      <p:ext uri="{19B8F6BF-5375-455C-9EA6-DF929625EA0E}">
        <p15:presenceInfo xmlns="" xmlns:p15="http://schemas.microsoft.com/office/powerpoint/2012/main" userId="GAF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4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="" xmlns:p14="http://schemas.microsoft.com/office/powerpoint/2010/main" val="2167373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680179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013685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68604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677142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044511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35538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58250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899636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 txBox="1"/>
          <p:nvPr/>
        </p:nvSpPr>
        <p:spPr>
          <a:xfrm>
            <a:off x="289675" y="96800"/>
            <a:ext cx="87987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 smtClean="0">
                <a:latin typeface="Impact"/>
                <a:ea typeface="Impact"/>
                <a:cs typeface="Impact"/>
                <a:sym typeface="Impact"/>
              </a:rPr>
              <a:t>MAPEAMENTO DE HABILIDADES PROGRAMA PEQUENO GUARDA PARQUE</a:t>
            </a:r>
            <a:endParaRPr sz="3200" dirty="0"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4" name="Imagem 3"/>
          <p:cNvPicPr/>
          <p:nvPr/>
        </p:nvPicPr>
        <p:blipFill>
          <a:blip r:embed="rId3"/>
          <a:stretch>
            <a:fillRect/>
          </a:stretch>
        </p:blipFill>
        <p:spPr>
          <a:xfrm>
            <a:off x="739300" y="1193258"/>
            <a:ext cx="2788597" cy="3826213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631677" y="1511029"/>
            <a:ext cx="2788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/>
              <a:t>G</a:t>
            </a:r>
          </a:p>
          <a:p>
            <a:r>
              <a:rPr lang="pt-BR" sz="3200" b="1" dirty="0" smtClean="0"/>
              <a:t>P</a:t>
            </a:r>
          </a:p>
          <a:p>
            <a:r>
              <a:rPr lang="pt-BR" sz="3200" b="1" dirty="0" smtClean="0"/>
              <a:t>P</a:t>
            </a:r>
          </a:p>
          <a:p>
            <a:r>
              <a:rPr lang="pt-BR" sz="3200" b="1" dirty="0" smtClean="0"/>
              <a:t>E</a:t>
            </a:r>
            <a:endParaRPr lang="pt-BR" sz="32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3657601" y="1284051"/>
            <a:ext cx="45330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Objetivando facilitar e contribuir com o Planejamento Convergente dos professores, a Gerência de Projetos e Políticas Educacionais realizou o mapeamento das habilidades dos Programas/Projetos trabalhados nas Unidades de Ensino.</a:t>
            </a:r>
          </a:p>
          <a:p>
            <a:pPr algn="just"/>
            <a:r>
              <a:rPr lang="pt-BR" sz="1800" dirty="0" smtClean="0"/>
              <a:t>Esse trabalho contribui também para a implementação do currículo nas Escolas, uma vez que todas as habilidades apontadas em cada Programa/Projeto estão dentro do nosso Referencial Curricular</a:t>
            </a:r>
            <a:endParaRPr lang="pt-BR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43948" y="159026"/>
            <a:ext cx="7944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Impact"/>
                <a:ea typeface="Impact"/>
                <a:cs typeface="Impact"/>
                <a:sym typeface="Impact"/>
              </a:rPr>
              <a:t>6º </a:t>
            </a:r>
            <a:r>
              <a:rPr lang="pt-BR" sz="3600" dirty="0" smtClean="0">
                <a:latin typeface="Impact"/>
                <a:ea typeface="Impact"/>
                <a:cs typeface="Impact"/>
                <a:sym typeface="Impact"/>
              </a:rPr>
              <a:t>Ano</a:t>
            </a:r>
          </a:p>
          <a:p>
            <a:endParaRPr lang="pt-BR" sz="3600" dirty="0">
              <a:latin typeface="Impact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65889" y="1381328"/>
            <a:ext cx="817123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u="sng" dirty="0" smtClean="0"/>
              <a:t>GEOGRAFIA</a:t>
            </a:r>
            <a:endParaRPr lang="pt-BR" dirty="0" smtClean="0"/>
          </a:p>
          <a:p>
            <a:pPr algn="just"/>
            <a:r>
              <a:rPr lang="pt-BR" b="1" dirty="0" smtClean="0"/>
              <a:t> </a:t>
            </a:r>
            <a:endParaRPr lang="pt-BR" dirty="0" smtClean="0"/>
          </a:p>
          <a:p>
            <a:pPr algn="just"/>
            <a:r>
              <a:rPr lang="pt-BR" b="1" dirty="0" smtClean="0"/>
              <a:t>(EF06GE01/VI) </a:t>
            </a:r>
            <a:r>
              <a:rPr lang="pt-BR" dirty="0" smtClean="0"/>
              <a:t>Descrever e comparar modificações das paisagens nos lugares de vivência e os usos desses lugares em diferentes tempos. </a:t>
            </a:r>
          </a:p>
          <a:p>
            <a:pPr algn="just"/>
            <a:r>
              <a:rPr lang="pt-BR" dirty="0" smtClean="0"/>
              <a:t> </a:t>
            </a:r>
          </a:p>
          <a:p>
            <a:pPr algn="just"/>
            <a:r>
              <a:rPr lang="pt-BR" b="1" dirty="0" smtClean="0"/>
              <a:t>(EF06GE01/ES) </a:t>
            </a:r>
            <a:r>
              <a:rPr lang="pt-BR" dirty="0" smtClean="0"/>
              <a:t>Reconhecer a importância da orientação e localização para desenvolver o pensamento geográfico. </a:t>
            </a:r>
          </a:p>
          <a:p>
            <a:pPr algn="just"/>
            <a:r>
              <a:rPr lang="pt-BR" dirty="0" smtClean="0"/>
              <a:t> </a:t>
            </a:r>
          </a:p>
          <a:p>
            <a:pPr algn="just"/>
            <a:r>
              <a:rPr lang="pt-BR" b="1" dirty="0" smtClean="0"/>
              <a:t>(EF06GE08) </a:t>
            </a:r>
            <a:r>
              <a:rPr lang="pt-BR" dirty="0" smtClean="0"/>
              <a:t>Medir distâncias na superfície pelas escalas gráficas e numéricas dos mapas. </a:t>
            </a:r>
          </a:p>
          <a:p>
            <a:pPr algn="just"/>
            <a:r>
              <a:rPr lang="pt-BR" dirty="0" smtClean="0"/>
              <a:t> </a:t>
            </a:r>
          </a:p>
          <a:p>
            <a:pPr algn="just"/>
            <a:r>
              <a:rPr lang="pt-BR" b="1" dirty="0" smtClean="0"/>
              <a:t>(EF06GE12/VI) </a:t>
            </a:r>
            <a:r>
              <a:rPr lang="pt-BR" dirty="0" smtClean="0"/>
              <a:t>Identificar o consumo dos recursos hídricos e o uso das principais bacias hidrográficas no Brasil e no mundo, enfatizando as transformações nos ambientes urbanos e rurais. </a:t>
            </a:r>
          </a:p>
          <a:p>
            <a:pPr algn="just"/>
            <a:r>
              <a:rPr lang="pt-BR" dirty="0" smtClean="0"/>
              <a:t> 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73649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 txBox="1"/>
          <p:nvPr/>
        </p:nvSpPr>
        <p:spPr>
          <a:xfrm>
            <a:off x="289675" y="96800"/>
            <a:ext cx="8798700" cy="209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pt-BR" sz="2400" dirty="0" smtClean="0">
                <a:latin typeface="Impact"/>
                <a:ea typeface="Impact"/>
                <a:cs typeface="Impact"/>
                <a:sym typeface="Impact"/>
              </a:rPr>
              <a:t>MAPEAMENTO DE HABILIDADES PROGRAMA PEQUENO GUARDA </a:t>
            </a:r>
            <a:r>
              <a:rPr lang="pt-BR" sz="2400" dirty="0" smtClean="0">
                <a:latin typeface="Impact"/>
                <a:ea typeface="Impact"/>
                <a:cs typeface="Impact"/>
                <a:sym typeface="Impact"/>
              </a:rPr>
              <a:t>PARQUE</a:t>
            </a:r>
          </a:p>
          <a:p>
            <a:pPr algn="ctr"/>
            <a:r>
              <a:rPr lang="pt-BR" sz="2400" dirty="0" smtClean="0">
                <a:latin typeface="Impact"/>
                <a:ea typeface="Impact"/>
                <a:cs typeface="Impact"/>
                <a:sym typeface="Impact"/>
              </a:rPr>
              <a:t>4º Ano</a:t>
            </a:r>
          </a:p>
          <a:p>
            <a:pPr algn="ctr"/>
            <a:endParaRPr lang="pt-BR" sz="2800" dirty="0" smtClean="0"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dirty="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5098" y="1329446"/>
            <a:ext cx="83139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(</a:t>
            </a:r>
            <a:r>
              <a:rPr lang="pt-BR" b="1" dirty="0" smtClean="0"/>
              <a:t>EF15LP09/VI) </a:t>
            </a:r>
            <a:r>
              <a:rPr lang="pt-BR" dirty="0" smtClean="0"/>
              <a:t>Expressar-se em situações de intercâmbio oral com clareza, preocupando-se em ser compreendido pelo interlocutor e usando a palavra com tom de voz audível, boa articulação e ritmo adequado em todos momentos de leitura compartilhada, inclusive nos projetos de leitura institucionais. </a:t>
            </a:r>
          </a:p>
          <a:p>
            <a:r>
              <a:rPr lang="pt-BR" dirty="0" smtClean="0"/>
              <a:t> 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(EF15LP13) </a:t>
            </a:r>
            <a:r>
              <a:rPr lang="pt-BR" dirty="0" smtClean="0"/>
              <a:t>Identificar finalidades da interação oral em diferentes contextos comunicativos (solicitar informações, apresentar opiniões, informar, relatar experiências etc.).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(EF35LP19) </a:t>
            </a:r>
            <a:r>
              <a:rPr lang="pt-BR" dirty="0" smtClean="0"/>
              <a:t>Recuperar as </a:t>
            </a:r>
            <a:r>
              <a:rPr lang="pt-BR" dirty="0" err="1" smtClean="0"/>
              <a:t>ideias</a:t>
            </a:r>
            <a:r>
              <a:rPr lang="pt-BR" dirty="0" smtClean="0"/>
              <a:t> principais em situações formais de escuta de exposição, apresentações e palestras.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743901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403" y="162128"/>
            <a:ext cx="8806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latin typeface="Impact" pitchFamily="34" charset="0"/>
              </a:rPr>
              <a:t>4º Anos</a:t>
            </a:r>
            <a:endParaRPr lang="pt-BR" sz="3200" dirty="0">
              <a:latin typeface="Impact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5098" y="2159540"/>
            <a:ext cx="48184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chemeClr val="bg1"/>
                </a:solidFill>
              </a:rPr>
              <a:t>III - zelar pelo cumprimento dos dias letivos, de acordo com o calendário escolar e com </a:t>
            </a:r>
            <a:r>
              <a:rPr lang="pt-BR" sz="2000" b="1" u="sng" dirty="0" smtClean="0">
                <a:solidFill>
                  <a:schemeClr val="bg1"/>
                </a:solidFill>
              </a:rPr>
              <a:t>as organizações curriculares vigente;</a:t>
            </a:r>
          </a:p>
          <a:p>
            <a:pPr>
              <a:lnSpc>
                <a:spcPct val="150000"/>
              </a:lnSpc>
            </a:pPr>
            <a:endParaRPr lang="pt-BR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04800" y="1524000"/>
            <a:ext cx="81517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(EF15LP03) </a:t>
            </a:r>
            <a:r>
              <a:rPr lang="pt-BR" dirty="0" smtClean="0"/>
              <a:t>Localizar informações explícitas em textos.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(EF15LP04) </a:t>
            </a:r>
            <a:r>
              <a:rPr lang="pt-BR" dirty="0" smtClean="0"/>
              <a:t>Identificar o efeito de sentido produzido pelo uso de recursos expressivos gráfico-visuais em textos </a:t>
            </a:r>
            <a:r>
              <a:rPr lang="pt-BR" dirty="0" err="1" smtClean="0"/>
              <a:t>multissemióticos</a:t>
            </a:r>
            <a:r>
              <a:rPr lang="pt-BR" dirty="0" smtClean="0"/>
              <a:t>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(EF15LP06) </a:t>
            </a:r>
            <a:r>
              <a:rPr lang="pt-BR" dirty="0" smtClean="0"/>
              <a:t>Reler e revisar o texto produzido com a ajuda do professor e a colaboração dos colegas, para corrigi-lo e aprimorá-lo, fazendo cortes, acréscimos, reformulações, correções de ortografia e pontuação.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023059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 descr="blob:https://web.whatsapp.com/af5be46c-b332-47e5-9bbf-3e51cfc1cc1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3012" name="AutoShape 4" descr="blob:https://web.whatsapp.com/af5be46c-b332-47e5-9bbf-3e51cfc1cc1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3014" name="AutoShape 6" descr="blob:https://web.whatsapp.com/af5be46c-b332-47e5-9bbf-3e51cfc1cc1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30740" y="162128"/>
            <a:ext cx="857979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Impact"/>
                <a:ea typeface="Impact"/>
                <a:cs typeface="Impact"/>
                <a:sym typeface="Impact"/>
              </a:rPr>
              <a:t>MAPEAMENTO DE HABILIDADES PROGRAMA PEQUENO GUARDA PARQUE</a:t>
            </a:r>
          </a:p>
          <a:p>
            <a:pPr algn="ctr"/>
            <a:r>
              <a:rPr lang="pt-BR" sz="2400" dirty="0" smtClean="0">
                <a:latin typeface="Impact"/>
                <a:ea typeface="Impact"/>
                <a:cs typeface="Impact"/>
                <a:sym typeface="Impact"/>
              </a:rPr>
              <a:t>5º </a:t>
            </a:r>
            <a:r>
              <a:rPr lang="pt-BR" sz="2400" dirty="0" smtClean="0">
                <a:latin typeface="Impact"/>
                <a:ea typeface="Impact"/>
                <a:cs typeface="Impact"/>
                <a:sym typeface="Impact"/>
              </a:rPr>
              <a:t>Ano</a:t>
            </a:r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88068" y="1361872"/>
            <a:ext cx="800262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LÍNGUA PORTUGUESA</a:t>
            </a:r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(EF15LP09/VI) </a:t>
            </a:r>
            <a:r>
              <a:rPr lang="pt-BR" dirty="0" smtClean="0"/>
              <a:t>Expressar-se em situações de intercâmbio oral com clareza, preocupando-se em ser compreendido pelo interlocutor e usando a palavra com tom de voz audível, boa articulação e ritmo adequado em todos momentos de leitura compartilhada, inclusive nos projetos de leitura institucionais. </a:t>
            </a:r>
          </a:p>
          <a:p>
            <a:r>
              <a:rPr lang="pt-BR" dirty="0" smtClean="0"/>
              <a:t> 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(EF15LP13) </a:t>
            </a:r>
            <a:r>
              <a:rPr lang="pt-BR" dirty="0" smtClean="0"/>
              <a:t>Identificar finalidades da interação oral em diferentes contextos comunicativos (solicitar informações, apresentar opiniões, informar, relatar experiências etc</a:t>
            </a:r>
            <a:r>
              <a:rPr lang="pt-BR" dirty="0" smtClean="0"/>
              <a:t>.).</a:t>
            </a:r>
          </a:p>
          <a:p>
            <a:endParaRPr lang="pt-BR" dirty="0" smtClean="0"/>
          </a:p>
          <a:p>
            <a:endParaRPr lang="pt-BR" b="1" dirty="0" smtClean="0"/>
          </a:p>
          <a:p>
            <a:r>
              <a:rPr lang="pt-BR" b="1" dirty="0" smtClean="0"/>
              <a:t>(</a:t>
            </a:r>
            <a:r>
              <a:rPr lang="pt-BR" b="1" dirty="0" smtClean="0"/>
              <a:t>EF15LP03) </a:t>
            </a:r>
            <a:r>
              <a:rPr lang="pt-BR" dirty="0" smtClean="0"/>
              <a:t>Localizar informações explícitas em textos.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52993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7770" y="1407268"/>
            <a:ext cx="765891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(EF15LP04) </a:t>
            </a:r>
            <a:r>
              <a:rPr lang="pt-BR" dirty="0" smtClean="0"/>
              <a:t>Identificar o efeito de sentido produzido pelo uso de recursos expressivos gráfico-visuais em textos </a:t>
            </a:r>
            <a:r>
              <a:rPr lang="pt-BR" dirty="0" err="1" smtClean="0"/>
              <a:t>multissemióticos</a:t>
            </a:r>
            <a:r>
              <a:rPr lang="pt-BR" dirty="0" smtClean="0"/>
              <a:t>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(EF15LP06) </a:t>
            </a:r>
            <a:r>
              <a:rPr lang="pt-BR" dirty="0" smtClean="0"/>
              <a:t>Reler e revisar o texto produzido com a ajuda do professor e a colaboração dos colegas, para corrigi-lo e aprimorá-lo, fazendo cortes, acréscimos, reformulações, correções de ortografia e pontuação.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(EF35LP19) </a:t>
            </a:r>
            <a:r>
              <a:rPr lang="pt-BR" dirty="0" smtClean="0"/>
              <a:t>Recuperar as </a:t>
            </a:r>
            <a:r>
              <a:rPr lang="pt-BR" dirty="0" err="1" smtClean="0"/>
              <a:t>ideias</a:t>
            </a:r>
            <a:r>
              <a:rPr lang="pt-BR" dirty="0" smtClean="0"/>
              <a:t> principais em situações formais de escuta de exposição, apresentações e palestras. </a:t>
            </a: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940340" y="226979"/>
            <a:ext cx="70298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Impact"/>
                <a:ea typeface="Impact"/>
                <a:cs typeface="Impact"/>
                <a:sym typeface="Impact"/>
              </a:rPr>
              <a:t>5º Ano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9111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25685" y="246434"/>
            <a:ext cx="7101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Impact"/>
                <a:ea typeface="Impact"/>
                <a:cs typeface="Impact"/>
                <a:sym typeface="Impact"/>
              </a:rPr>
              <a:t>5º Ano</a:t>
            </a:r>
          </a:p>
          <a:p>
            <a:pPr algn="ctr"/>
            <a:endParaRPr lang="pt-BR" sz="3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9404" y="1309991"/>
            <a:ext cx="789886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MATEMÁTICA</a:t>
            </a:r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(EF05MA22) </a:t>
            </a:r>
            <a:r>
              <a:rPr lang="pt-BR" dirty="0" smtClean="0"/>
              <a:t>Apresentar todos os possíveis resultados de um experimento aleatório, estimando se esses resultados são igualmente prováveis ou não.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u="sng" dirty="0" smtClean="0"/>
              <a:t>CIÊNCIAS </a:t>
            </a:r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(EF05CI05/VI) </a:t>
            </a:r>
            <a:r>
              <a:rPr lang="pt-BR" dirty="0" smtClean="0"/>
              <a:t>Construir propostas coletivas a partir do estudo da aplicabilidade e conceito de sustentabilidade para um consumo mais consciente e criar soluções tecnológicas para o descarte adequado e a reutilização ou reciclagem de materiais consumidos na escola e/ou na vida cotidiana ampliando o conceito de meio ambiente incluindo-se nele.</a:t>
            </a:r>
          </a:p>
          <a:p>
            <a:r>
              <a:rPr lang="pt-BR" dirty="0" smtClean="0"/>
              <a:t> </a:t>
            </a:r>
          </a:p>
          <a:p>
            <a:r>
              <a:rPr lang="pt-BR" b="1" dirty="0" smtClean="0"/>
              <a:t>(EF05CI03) </a:t>
            </a:r>
            <a:r>
              <a:rPr lang="pt-BR" dirty="0" smtClean="0"/>
              <a:t>Selecionar argumentos que justifiquem a importância da cobertura vegetal para a manutenção do ciclo da água, a conservação dos solos, dos cursos de água e da qualidade do ar atmosférico.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20856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0791" y="1426724"/>
            <a:ext cx="852143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 smtClean="0"/>
              <a:t>(EF05CI04/ES) </a:t>
            </a:r>
            <a:r>
              <a:rPr lang="pt-BR" sz="1200" dirty="0" smtClean="0"/>
              <a:t>Reconhecer os tipos de recursos naturais e de corpos d’água presentes em seu ambiente, como rios, lagos e mares, e identificar os principais usos da água e de outros materiais nas atividades cotidianas para discutir e propor formas sustentáveis de utilização desses recursos, selecionando exemplos de práticas sustentáveis. </a:t>
            </a:r>
          </a:p>
          <a:p>
            <a:pPr algn="just"/>
            <a:r>
              <a:rPr lang="pt-BR" sz="1200" b="1" dirty="0" smtClean="0"/>
              <a:t> </a:t>
            </a:r>
            <a:endParaRPr lang="pt-BR" sz="1200" dirty="0" smtClean="0"/>
          </a:p>
          <a:p>
            <a:pPr algn="just"/>
            <a:r>
              <a:rPr lang="pt-BR" sz="1200" b="1" dirty="0" smtClean="0"/>
              <a:t> </a:t>
            </a:r>
            <a:endParaRPr lang="pt-BR" sz="1200" dirty="0" smtClean="0"/>
          </a:p>
          <a:p>
            <a:pPr algn="just"/>
            <a:r>
              <a:rPr lang="pt-BR" sz="1200" b="1" dirty="0" smtClean="0"/>
              <a:t>(EF05CI10/ES) </a:t>
            </a:r>
            <a:r>
              <a:rPr lang="pt-BR" sz="1200" dirty="0" smtClean="0"/>
              <a:t>Identificar algumas constelações no céu, a partir da observação do céu da sua região e com o apoio de recursos (mapas celestes, instrumentos ópticos, aplicativos digitais, entre outros), registrando os períodos do ano em que elas são visíveis e discutir como elas foram observadas e interpretadas em diferentes épocas e culturas. </a:t>
            </a:r>
          </a:p>
          <a:p>
            <a:pPr algn="just"/>
            <a:r>
              <a:rPr lang="pt-BR" sz="1200" b="1" dirty="0" smtClean="0"/>
              <a:t> </a:t>
            </a:r>
            <a:endParaRPr lang="pt-BR" sz="1200" dirty="0" smtClean="0"/>
          </a:p>
          <a:p>
            <a:pPr algn="just"/>
            <a:r>
              <a:rPr lang="pt-BR" sz="1200" b="1" dirty="0" smtClean="0"/>
              <a:t>(EF05CI13/VI) </a:t>
            </a:r>
            <a:r>
              <a:rPr lang="pt-BR" sz="1200" dirty="0" smtClean="0"/>
              <a:t>Projetar e construir dispositivos para observação à distância (luneta, periscópio etc.), para observação ampliada de objetos (lupas, microscópios) ou para registro de imagens (máquinas fotográficas) e discutir usos sociais desses dispositivos, lançando mão também do Laboratório Didático Móvel (LDM). </a:t>
            </a: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464340" y="181583"/>
            <a:ext cx="4228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Impact"/>
                <a:ea typeface="Impact"/>
                <a:cs typeface="Impact"/>
                <a:sym typeface="Impact"/>
              </a:rPr>
              <a:t>5º Ano</a:t>
            </a:r>
          </a:p>
          <a:p>
            <a:pPr algn="ctr"/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2725962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>
            <a:extLst>
              <a:ext uri="{FF2B5EF4-FFF2-40B4-BE49-F238E27FC236}">
                <a16:creationId xmlns="" xmlns:a16="http://schemas.microsoft.com/office/drawing/2014/main" id="{47D3F95D-095A-3D08-B1BC-CA79B442B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11129" y="1234151"/>
            <a:ext cx="216680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1">
            <a:extLst>
              <a:ext uri="{FF2B5EF4-FFF2-40B4-BE49-F238E27FC236}">
                <a16:creationId xmlns="" xmlns:a16="http://schemas.microsoft.com/office/drawing/2014/main" id="{3A96F3A7-1CF7-426B-D2D9-CF979A25A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34" y="1146175"/>
            <a:ext cx="1193041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1">
            <a:extLst>
              <a:ext uri="{FF2B5EF4-FFF2-40B4-BE49-F238E27FC236}">
                <a16:creationId xmlns="" xmlns:a16="http://schemas.microsoft.com/office/drawing/2014/main" id="{D815BB57-3B6C-4AE6-85F0-63BE2C49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163" y="1108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3">
            <a:extLst>
              <a:ext uri="{FF2B5EF4-FFF2-40B4-BE49-F238E27FC236}">
                <a16:creationId xmlns="" xmlns:a16="http://schemas.microsoft.com/office/drawing/2014/main" id="{93D13A14-6E32-923C-61FD-9A1BBE62C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21638" y="1392010"/>
            <a:ext cx="1776604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437322" y="1364973"/>
            <a:ext cx="77525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43948" y="159026"/>
            <a:ext cx="7944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Impact"/>
                <a:ea typeface="Impact"/>
                <a:cs typeface="Impact"/>
                <a:sym typeface="Impact"/>
              </a:rPr>
              <a:t>5º Ano</a:t>
            </a:r>
          </a:p>
          <a:p>
            <a:endParaRPr lang="pt-BR" sz="3600" dirty="0">
              <a:latin typeface="Impact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19268" y="1199321"/>
            <a:ext cx="8388627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HISTÓRIA</a:t>
            </a:r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pPr algn="just"/>
            <a:r>
              <a:rPr lang="pt-BR" sz="1200" b="1" dirty="0" smtClean="0"/>
              <a:t>(EF05HI01/VI) </a:t>
            </a:r>
            <a:r>
              <a:rPr lang="pt-BR" sz="1200" dirty="0" smtClean="0"/>
              <a:t>Identificar os processos de formação das culturas e dos povos, relacionando-os com o espaço geográfico ocupado de forma a conhecer a história do Município em que mora estabelecendo relações entre o passado e o presente. Ressaltando os principais rios do Espírito Santo e do município de Viana como: Rio </a:t>
            </a:r>
            <a:r>
              <a:rPr lang="pt-BR" sz="1200" dirty="0" err="1" smtClean="0"/>
              <a:t>Jucu</a:t>
            </a:r>
            <a:r>
              <a:rPr lang="pt-BR" sz="1200" dirty="0" smtClean="0"/>
              <a:t>, Rio Formate e Rio Santo Agostinho e sua importância histórica na formação do município de Viana e do estado, tendo como relevância a inserção do estudo da comunidade quilombola do bairro </a:t>
            </a:r>
            <a:r>
              <a:rPr lang="pt-BR" sz="1200" dirty="0" err="1" smtClean="0"/>
              <a:t>Araçatiba</a:t>
            </a:r>
            <a:r>
              <a:rPr lang="pt-BR" sz="1200" dirty="0" smtClean="0"/>
              <a:t> por fazer parte da história da colonização do município e estado. </a:t>
            </a:r>
          </a:p>
          <a:p>
            <a:pPr algn="just"/>
            <a:r>
              <a:rPr lang="pt-BR" sz="1200" b="1" dirty="0" smtClean="0"/>
              <a:t> </a:t>
            </a:r>
            <a:endParaRPr lang="pt-BR" sz="1200" dirty="0" smtClean="0"/>
          </a:p>
          <a:p>
            <a:pPr algn="just"/>
            <a:r>
              <a:rPr lang="pt-BR" sz="1200" b="1" dirty="0" smtClean="0"/>
              <a:t>(EF05HI03/VI) </a:t>
            </a:r>
            <a:r>
              <a:rPr lang="pt-BR" sz="1200" dirty="0" smtClean="0"/>
              <a:t>Analisar o papel das culturas e das religiões na composição </a:t>
            </a:r>
            <a:r>
              <a:rPr lang="pt-BR" sz="1200" dirty="0" err="1" smtClean="0"/>
              <a:t>identitária</a:t>
            </a:r>
            <a:r>
              <a:rPr lang="pt-BR" sz="1200" dirty="0" smtClean="0"/>
              <a:t> dos povos antigos e também dos diferentes povos que compõem o município de Viana. </a:t>
            </a:r>
          </a:p>
          <a:p>
            <a:pPr algn="just"/>
            <a:r>
              <a:rPr lang="pt-BR" sz="1200" b="1" dirty="0" smtClean="0"/>
              <a:t> </a:t>
            </a:r>
            <a:endParaRPr lang="pt-BR" sz="1200" dirty="0" smtClean="0"/>
          </a:p>
          <a:p>
            <a:pPr algn="just"/>
            <a:r>
              <a:rPr lang="pt-BR" sz="1200" b="1" dirty="0" smtClean="0"/>
              <a:t>(EF05HI09/VI) </a:t>
            </a:r>
            <a:r>
              <a:rPr lang="pt-BR" sz="1200" dirty="0" smtClean="0"/>
              <a:t>Comparar pontos de vista sobre temas que impactam a vida cotidiana no tempo presente, por meio do acesso a diferentes fontes históricas(imagens, fotografias, objetos, jornais entre outros), incluindo orais capazes de levar à perspectivas acerca críticas dos processos históricos. </a:t>
            </a:r>
          </a:p>
          <a:p>
            <a:pPr algn="just"/>
            <a:r>
              <a:rPr lang="pt-BR" sz="1200" b="1" dirty="0" smtClean="0"/>
              <a:t> </a:t>
            </a:r>
            <a:endParaRPr lang="pt-BR" sz="1200" dirty="0" smtClean="0"/>
          </a:p>
          <a:p>
            <a:pPr algn="just"/>
            <a:r>
              <a:rPr lang="pt-BR" sz="1200" b="1" dirty="0" smtClean="0"/>
              <a:t>(EF05HI10/VI) </a:t>
            </a:r>
            <a:r>
              <a:rPr lang="pt-BR" sz="1200" dirty="0" smtClean="0"/>
              <a:t>Inventariar os patrimônios materiais e imateriais da humanidade e do município de Viana e analisar mudanças e permanências desses patrimônios ao longo do tempo relacionando as formas de apropriação ou não pela comunidade local e as políticas de preservação e valorização desses patrimônios locais.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730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984443" y="149157"/>
            <a:ext cx="5395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Impact"/>
                <a:ea typeface="Impact"/>
                <a:cs typeface="Impact"/>
                <a:sym typeface="Impact"/>
              </a:rPr>
              <a:t>5º Ano</a:t>
            </a:r>
          </a:p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11285" y="1355387"/>
            <a:ext cx="787291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GEOGRAFIA</a:t>
            </a:r>
            <a:endParaRPr lang="pt-BR" dirty="0" smtClean="0"/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(EF05GE08) </a:t>
            </a:r>
            <a:r>
              <a:rPr lang="pt-BR" dirty="0" smtClean="0"/>
              <a:t>Analisar transformações de paisagens nas cidades, comparando </a:t>
            </a:r>
            <a:r>
              <a:rPr lang="pt-BR" dirty="0" err="1" smtClean="0"/>
              <a:t>sequência</a:t>
            </a:r>
            <a:r>
              <a:rPr lang="pt-BR" dirty="0" smtClean="0"/>
              <a:t> de fotografias, fotografias aéreas e imagens de satélite de épocas diferentes.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(EF05GE10) </a:t>
            </a:r>
            <a:r>
              <a:rPr lang="pt-BR" dirty="0" smtClean="0"/>
              <a:t>Reconhecer e comparar atributos da qualidade ambiental e algumas formas de poluição dos cursos de água e dos oceanos (esgotos, efluentes industriais, marés negras etc.) </a:t>
            </a:r>
          </a:p>
          <a:p>
            <a:r>
              <a:rPr lang="pt-BR" b="1" dirty="0" smtClean="0"/>
              <a:t> </a:t>
            </a:r>
            <a:endParaRPr lang="pt-BR" dirty="0" smtClean="0"/>
          </a:p>
          <a:p>
            <a:r>
              <a:rPr lang="pt-BR" b="1" dirty="0" smtClean="0"/>
              <a:t>(EF05GE11/VI) </a:t>
            </a:r>
            <a:r>
              <a:rPr lang="pt-BR" dirty="0" smtClean="0"/>
              <a:t>Identificar e descrever problemas ambientais que ocorrem no entorno da escola e da residência (lixões, indústrias poluentes, destruição do patrimônio histórico etc.), propondo soluções (inclusive tecnológicas) para esses problemas buscando desenvolver uma consciência sustentável coletiva.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91846288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243</Words>
  <Application>Microsoft Office PowerPoint</Application>
  <PresentationFormat>Apresentação na tela (16:9)</PresentationFormat>
  <Paragraphs>94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Impact</vt:lpstr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DAPE</cp:lastModifiedBy>
  <cp:revision>91</cp:revision>
  <dcterms:modified xsi:type="dcterms:W3CDTF">2023-07-05T20:00:02Z</dcterms:modified>
</cp:coreProperties>
</file>